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4" r:id="rId4"/>
    <p:sldId id="261" r:id="rId5"/>
    <p:sldId id="265" r:id="rId6"/>
    <p:sldId id="266" r:id="rId7"/>
    <p:sldId id="267" r:id="rId8"/>
    <p:sldId id="263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FFCCCC"/>
    <a:srgbClr val="FF3300"/>
    <a:srgbClr val="FF9900"/>
    <a:srgbClr val="FFCC00"/>
    <a:srgbClr val="000000"/>
    <a:srgbClr val="FFD88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Кол-во участников</a:t>
            </a:r>
            <a:endParaRPr lang="ru-RU" u="sng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dLbls>
            <c:dLbl>
              <c:idx val="3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2015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60</c:v>
                </c:pt>
                <c:pt idx="2">
                  <c:v>359</c:v>
                </c:pt>
                <c:pt idx="3">
                  <c:v>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05952"/>
        <c:axId val="62207488"/>
      </c:barChart>
      <c:catAx>
        <c:axId val="622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207488"/>
        <c:crosses val="autoZero"/>
        <c:auto val="1"/>
        <c:lblAlgn val="ctr"/>
        <c:lblOffset val="100"/>
        <c:noMultiLvlLbl val="0"/>
      </c:catAx>
      <c:valAx>
        <c:axId val="62207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220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Кол-во компетенций</a:t>
            </a:r>
            <a:endParaRPr lang="ru-RU" u="sng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2015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40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53248"/>
        <c:axId val="62454784"/>
      </c:barChart>
      <c:catAx>
        <c:axId val="624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454784"/>
        <c:crosses val="autoZero"/>
        <c:auto val="1"/>
        <c:lblAlgn val="ctr"/>
        <c:lblOffset val="100"/>
        <c:noMultiLvlLbl val="0"/>
      </c:catAx>
      <c:valAx>
        <c:axId val="62454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245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857BD-5EEF-4F12-9DE8-E7B87294B71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B861E-E76C-4CB8-B122-9063E256CE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prstClr val="black"/>
              </a:solidFill>
              <a:cs typeface="Times New Roman" pitchFamily="18" charset="0"/>
            </a:rPr>
            <a:t>2012 год 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На базе Чебоксарского электромеханического колледжа создан  региональный координационный центр (РКЦ)</a:t>
          </a:r>
          <a:endParaRPr lang="ru-RU" sz="1800" dirty="0">
            <a:solidFill>
              <a:schemeClr val="tx2"/>
            </a:solidFill>
            <a:cs typeface="Times New Roman" pitchFamily="18" charset="0"/>
          </a:endParaRPr>
        </a:p>
      </dgm:t>
    </dgm:pt>
    <dgm:pt modelId="{C8F782C5-3DE9-4C1A-AB5D-6E31C28112AE}" type="parTrans" cxnId="{02D3EA58-DC50-44E3-9E3B-ED6963F041F9}">
      <dgm:prSet/>
      <dgm:spPr/>
      <dgm:t>
        <a:bodyPr/>
        <a:lstStyle/>
        <a:p>
          <a:endParaRPr lang="ru-RU"/>
        </a:p>
      </dgm:t>
    </dgm:pt>
    <dgm:pt modelId="{342DACFD-81F0-4207-81C3-07C8CB6981BF}" type="sibTrans" cxnId="{02D3EA58-DC50-44E3-9E3B-ED6963F041F9}">
      <dgm:prSet/>
      <dgm:spPr/>
      <dgm:t>
        <a:bodyPr/>
        <a:lstStyle/>
        <a:p>
          <a:endParaRPr lang="ru-RU"/>
        </a:p>
      </dgm:t>
    </dgm:pt>
    <dgm:pt modelId="{C4BFE635-91EB-434D-B4CF-7F6F8CEBDAC1}">
      <dgm:prSet phldrT="[Текст]" custT="1"/>
      <dgm:spPr/>
      <dgm:t>
        <a:bodyPr/>
        <a:lstStyle/>
        <a:p>
          <a:r>
            <a:rPr lang="ru-RU" sz="1400" b="1" dirty="0" smtClean="0">
              <a:solidFill>
                <a:prstClr val="black"/>
              </a:solidFill>
              <a:cs typeface="Times New Roman" pitchFamily="18" charset="0"/>
            </a:rPr>
            <a:t>2012-2020 гг.</a:t>
          </a:r>
          <a:r>
            <a:rPr lang="ru-RU" sz="1400" dirty="0" smtClean="0">
              <a:solidFill>
                <a:prstClr val="black"/>
              </a:solidFill>
              <a:cs typeface="Times New Roman" pitchFamily="18" charset="0"/>
            </a:rPr>
            <a:t> 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Проведено 8 региональных чемпионатов</a:t>
          </a:r>
          <a:endParaRPr lang="ru-RU" sz="1800" dirty="0">
            <a:solidFill>
              <a:schemeClr val="tx2"/>
            </a:solidFill>
            <a:cs typeface="Times New Roman" pitchFamily="18" charset="0"/>
          </a:endParaRPr>
        </a:p>
      </dgm:t>
    </dgm:pt>
    <dgm:pt modelId="{5E5F3300-8EA5-4C11-B19C-1D249C28B100}" type="parTrans" cxnId="{C368EE47-BCAB-41BD-B800-69D2FE364901}">
      <dgm:prSet/>
      <dgm:spPr/>
      <dgm:t>
        <a:bodyPr/>
        <a:lstStyle/>
        <a:p>
          <a:endParaRPr lang="ru-RU"/>
        </a:p>
      </dgm:t>
    </dgm:pt>
    <dgm:pt modelId="{D007B825-2244-4BBF-A05C-A317CE474D21}" type="sibTrans" cxnId="{C368EE47-BCAB-41BD-B800-69D2FE364901}">
      <dgm:prSet/>
      <dgm:spPr/>
      <dgm:t>
        <a:bodyPr/>
        <a:lstStyle/>
        <a:p>
          <a:endParaRPr lang="ru-RU"/>
        </a:p>
      </dgm:t>
    </dgm:pt>
    <dgm:pt modelId="{99D0B3CA-133D-4129-8D46-B360D35C55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prstClr val="black"/>
              </a:solidFill>
              <a:cs typeface="Times New Roman" pitchFamily="18" charset="0"/>
            </a:rPr>
            <a:t>2012 год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Чувашия стала вторым регионом России, вступившим в движение</a:t>
          </a:r>
          <a:endParaRPr lang="ru-RU" sz="1800" dirty="0">
            <a:solidFill>
              <a:schemeClr val="tx2"/>
            </a:solidFill>
          </a:endParaRPr>
        </a:p>
      </dgm:t>
    </dgm:pt>
    <dgm:pt modelId="{0FC41A20-84F4-4C81-91F6-17FA26641A84}" type="sibTrans" cxnId="{E982B313-D371-4660-8CD0-200FD2EE1B2A}">
      <dgm:prSet/>
      <dgm:spPr/>
      <dgm:t>
        <a:bodyPr/>
        <a:lstStyle/>
        <a:p>
          <a:endParaRPr lang="ru-RU"/>
        </a:p>
      </dgm:t>
    </dgm:pt>
    <dgm:pt modelId="{F803E1BB-E5E1-4AD0-968F-9A165F3707AF}" type="parTrans" cxnId="{E982B313-D371-4660-8CD0-200FD2EE1B2A}">
      <dgm:prSet/>
      <dgm:spPr/>
      <dgm:t>
        <a:bodyPr/>
        <a:lstStyle/>
        <a:p>
          <a:endParaRPr lang="ru-RU"/>
        </a:p>
      </dgm:t>
    </dgm:pt>
    <dgm:pt modelId="{1D827499-6836-40FD-8CD5-857D99468C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prstClr val="black"/>
              </a:solidFill>
              <a:cs typeface="Times New Roman" pitchFamily="18" charset="0"/>
            </a:rPr>
            <a:t>2018-2020 гг. 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2 площадки проведения Отборочных соревнований: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- Поварское дело 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- Электроника</a:t>
          </a:r>
          <a:endParaRPr lang="ru-RU" sz="1800" dirty="0">
            <a:solidFill>
              <a:schemeClr val="tx2"/>
            </a:solidFill>
            <a:cs typeface="Times New Roman" pitchFamily="18" charset="0"/>
          </a:endParaRPr>
        </a:p>
      </dgm:t>
    </dgm:pt>
    <dgm:pt modelId="{3A769DC5-CD82-4D2F-9C73-58EEB1E4C0ED}" type="parTrans" cxnId="{C44691AD-A971-4AB2-9FCA-51D7C4ED5B30}">
      <dgm:prSet/>
      <dgm:spPr/>
      <dgm:t>
        <a:bodyPr/>
        <a:lstStyle/>
        <a:p>
          <a:endParaRPr lang="ru-RU"/>
        </a:p>
      </dgm:t>
    </dgm:pt>
    <dgm:pt modelId="{454E3569-0995-4F7D-BE7B-FDA78B28F4F9}" type="sibTrans" cxnId="{C44691AD-A971-4AB2-9FCA-51D7C4ED5B30}">
      <dgm:prSet/>
      <dgm:spPr/>
      <dgm:t>
        <a:bodyPr/>
        <a:lstStyle/>
        <a:p>
          <a:endParaRPr lang="ru-RU"/>
        </a:p>
      </dgm:t>
    </dgm:pt>
    <dgm:pt modelId="{BA15EC8C-BD04-45E0-B388-232B42016BD4}">
      <dgm:prSet phldrT="[Текст]" custT="1"/>
      <dgm:spPr/>
      <dgm:t>
        <a:bodyPr/>
        <a:lstStyle/>
        <a:p>
          <a:r>
            <a:rPr lang="ru-RU" sz="1400" b="1" dirty="0" smtClean="0">
              <a:solidFill>
                <a:prstClr val="black"/>
              </a:solidFill>
              <a:cs typeface="Times New Roman" pitchFamily="18" charset="0"/>
            </a:rPr>
            <a:t>2014 -2020 гг.  </a:t>
          </a:r>
        </a:p>
        <a:p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Созданы 7 </a:t>
          </a:r>
          <a:br>
            <a:rPr lang="ru-RU" sz="1800" dirty="0" smtClean="0">
              <a:solidFill>
                <a:schemeClr val="tx2"/>
              </a:solidFill>
              <a:cs typeface="Times New Roman" pitchFamily="18" charset="0"/>
            </a:rPr>
          </a:br>
          <a:r>
            <a:rPr lang="ru-RU" sz="1800" dirty="0" smtClean="0">
              <a:solidFill>
                <a:schemeClr val="tx2"/>
              </a:solidFill>
              <a:cs typeface="Times New Roman" pitchFamily="18" charset="0"/>
            </a:rPr>
            <a:t>специализированных центров компетенций</a:t>
          </a:r>
          <a:endParaRPr lang="ru-RU" sz="1800" dirty="0">
            <a:solidFill>
              <a:schemeClr val="tx2"/>
            </a:solidFill>
            <a:cs typeface="Times New Roman" pitchFamily="18" charset="0"/>
          </a:endParaRPr>
        </a:p>
      </dgm:t>
    </dgm:pt>
    <dgm:pt modelId="{8F00F100-F2FE-41ED-BFC5-C87178138291}" type="parTrans" cxnId="{C246DDE8-0DA2-45CA-AF80-267990630689}">
      <dgm:prSet/>
      <dgm:spPr/>
      <dgm:t>
        <a:bodyPr/>
        <a:lstStyle/>
        <a:p>
          <a:endParaRPr lang="ru-RU"/>
        </a:p>
      </dgm:t>
    </dgm:pt>
    <dgm:pt modelId="{5536AC67-8701-4626-8915-06076669C783}" type="sibTrans" cxnId="{C246DDE8-0DA2-45CA-AF80-267990630689}">
      <dgm:prSet/>
      <dgm:spPr/>
      <dgm:t>
        <a:bodyPr/>
        <a:lstStyle/>
        <a:p>
          <a:endParaRPr lang="ru-RU"/>
        </a:p>
      </dgm:t>
    </dgm:pt>
    <dgm:pt modelId="{D1D75DE5-9E70-4087-B6CA-72E44B9FD53E}" type="pres">
      <dgm:prSet presAssocID="{BC1857BD-5EEF-4F12-9DE8-E7B87294B71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BF4B4-F815-46F5-B973-6F627458EB19}" type="pres">
      <dgm:prSet presAssocID="{BC1857BD-5EEF-4F12-9DE8-E7B87294B71F}" presName="arrow" presStyleLbl="bgShp" presStyleIdx="0" presStyleCnt="1" custScaleX="84955" custLinFactNeighborX="-9282" custLinFactNeighborY="-319"/>
      <dgm:spPr/>
    </dgm:pt>
    <dgm:pt modelId="{7141511D-04A0-4A88-9E51-9B8B6B5E2A7F}" type="pres">
      <dgm:prSet presAssocID="{BC1857BD-5EEF-4F12-9DE8-E7B87294B71F}" presName="arrowDiagram5" presStyleCnt="0"/>
      <dgm:spPr/>
    </dgm:pt>
    <dgm:pt modelId="{96306C30-E429-4489-B00F-474C3DEDC09B}" type="pres">
      <dgm:prSet presAssocID="{99D0B3CA-133D-4129-8D46-B360D35C556A}" presName="bullet5a" presStyleLbl="node1" presStyleIdx="0" presStyleCnt="5" custLinFactX="-170245" custLinFactY="125763" custLinFactNeighborX="-200000" custLinFactNeighborY="200000"/>
      <dgm:spPr/>
    </dgm:pt>
    <dgm:pt modelId="{C512027A-6244-40FA-9740-25626270C5B0}" type="pres">
      <dgm:prSet presAssocID="{99D0B3CA-133D-4129-8D46-B360D35C556A}" presName="textBox5a" presStyleLbl="revTx" presStyleIdx="0" presStyleCnt="5" custScaleX="641815" custScaleY="30905" custLinFactX="100000" custLinFactNeighborX="110652" custLinFactNeighborY="2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27D4-D414-43ED-AC70-49EA4D90740D}" type="pres">
      <dgm:prSet presAssocID="{B93B861E-E76C-4CB8-B122-9063E256CE21}" presName="bullet5b" presStyleLbl="node1" presStyleIdx="1" presStyleCnt="5" custLinFactX="-192039" custLinFactY="100000" custLinFactNeighborX="-200000" custLinFactNeighborY="131739"/>
      <dgm:spPr/>
    </dgm:pt>
    <dgm:pt modelId="{E49C40A9-A9C4-4398-9B46-A24038A32CE3}" type="pres">
      <dgm:prSet presAssocID="{B93B861E-E76C-4CB8-B122-9063E256CE21}" presName="textBox5b" presStyleLbl="revTx" presStyleIdx="1" presStyleCnt="5" custScaleX="486333" custScaleY="18466" custLinFactX="15940" custLinFactNeighborX="100000" custLinFactNeighborY="-1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557CE-8DAB-4F5A-89F0-B2122DB738D4}" type="pres">
      <dgm:prSet presAssocID="{C4BFE635-91EB-434D-B4CF-7F6F8CEBDAC1}" presName="bullet5c" presStyleLbl="node1" presStyleIdx="2" presStyleCnt="5" custLinFactX="-190731" custLinFactY="51904" custLinFactNeighborX="-200000" custLinFactNeighborY="100000"/>
      <dgm:spPr/>
    </dgm:pt>
    <dgm:pt modelId="{69450812-EDE7-49D1-A514-A55AB3E626A4}" type="pres">
      <dgm:prSet presAssocID="{C4BFE635-91EB-434D-B4CF-7F6F8CEBDAC1}" presName="textBox5c" presStyleLbl="revTx" presStyleIdx="2" presStyleCnt="5" custScaleX="329369" custScaleY="8934" custLinFactNeighborX="22129" custLinFactNeighborY="-1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8D49F-FD7C-4A29-AF03-CF6527EC8D26}" type="pres">
      <dgm:prSet presAssocID="{1D827499-6836-40FD-8CD5-857D99468C41}" presName="bullet5d" presStyleLbl="node1" presStyleIdx="3" presStyleCnt="5" custLinFactX="-130755" custLinFactNeighborX="-200000" custLinFactNeighborY="71037"/>
      <dgm:spPr/>
    </dgm:pt>
    <dgm:pt modelId="{84F9775A-349C-4825-A123-1A2A54CF317A}" type="pres">
      <dgm:prSet presAssocID="{1D827499-6836-40FD-8CD5-857D99468C41}" presName="textBox5d" presStyleLbl="revTx" presStyleIdx="3" presStyleCnt="5" custScaleX="161691" custScaleY="30004" custLinFactNeighborX="50904" custLinFactNeighborY="-59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6FF80-555A-4CD6-B7FA-BB884E0F680D}" type="pres">
      <dgm:prSet presAssocID="{BA15EC8C-BD04-45E0-B388-232B42016BD4}" presName="bullet5e" presStyleLbl="node1" presStyleIdx="4" presStyleCnt="5" custLinFactX="-100000" custLinFactNeighborX="-129118" custLinFactNeighborY="9521"/>
      <dgm:spPr/>
    </dgm:pt>
    <dgm:pt modelId="{6BCF8BC1-9DBB-47EA-959B-1EBE6E7194B4}" type="pres">
      <dgm:prSet presAssocID="{BA15EC8C-BD04-45E0-B388-232B42016BD4}" presName="textBox5e" presStyleLbl="revTx" presStyleIdx="4" presStyleCnt="5" custScaleX="280742" custScaleY="17530" custLinFactX="-34527" custLinFactNeighborX="-100000" custLinFactNeighborY="-1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844A0-3F83-4E97-9BFD-C3E936E140DE}" type="presOf" srcId="{1D827499-6836-40FD-8CD5-857D99468C41}" destId="{84F9775A-349C-4825-A123-1A2A54CF317A}" srcOrd="0" destOrd="0" presId="urn:microsoft.com/office/officeart/2005/8/layout/arrow2"/>
    <dgm:cxn modelId="{57B1261B-4BB8-4D83-A451-A43B8EABB38A}" type="presOf" srcId="{B93B861E-E76C-4CB8-B122-9063E256CE21}" destId="{E49C40A9-A9C4-4398-9B46-A24038A32CE3}" srcOrd="0" destOrd="0" presId="urn:microsoft.com/office/officeart/2005/8/layout/arrow2"/>
    <dgm:cxn modelId="{4A2931BF-77E1-4E52-8966-91761C522F94}" type="presOf" srcId="{BC1857BD-5EEF-4F12-9DE8-E7B87294B71F}" destId="{D1D75DE5-9E70-4087-B6CA-72E44B9FD53E}" srcOrd="0" destOrd="0" presId="urn:microsoft.com/office/officeart/2005/8/layout/arrow2"/>
    <dgm:cxn modelId="{AEDAF29D-8C38-4CA3-97A0-3D833B8B5AC1}" type="presOf" srcId="{99D0B3CA-133D-4129-8D46-B360D35C556A}" destId="{C512027A-6244-40FA-9740-25626270C5B0}" srcOrd="0" destOrd="0" presId="urn:microsoft.com/office/officeart/2005/8/layout/arrow2"/>
    <dgm:cxn modelId="{C44691AD-A971-4AB2-9FCA-51D7C4ED5B30}" srcId="{BC1857BD-5EEF-4F12-9DE8-E7B87294B71F}" destId="{1D827499-6836-40FD-8CD5-857D99468C41}" srcOrd="3" destOrd="0" parTransId="{3A769DC5-CD82-4D2F-9C73-58EEB1E4C0ED}" sibTransId="{454E3569-0995-4F7D-BE7B-FDA78B28F4F9}"/>
    <dgm:cxn modelId="{02D3EA58-DC50-44E3-9E3B-ED6963F041F9}" srcId="{BC1857BD-5EEF-4F12-9DE8-E7B87294B71F}" destId="{B93B861E-E76C-4CB8-B122-9063E256CE21}" srcOrd="1" destOrd="0" parTransId="{C8F782C5-3DE9-4C1A-AB5D-6E31C28112AE}" sibTransId="{342DACFD-81F0-4207-81C3-07C8CB6981BF}"/>
    <dgm:cxn modelId="{C246DDE8-0DA2-45CA-AF80-267990630689}" srcId="{BC1857BD-5EEF-4F12-9DE8-E7B87294B71F}" destId="{BA15EC8C-BD04-45E0-B388-232B42016BD4}" srcOrd="4" destOrd="0" parTransId="{8F00F100-F2FE-41ED-BFC5-C87178138291}" sibTransId="{5536AC67-8701-4626-8915-06076669C783}"/>
    <dgm:cxn modelId="{6D570B37-4CA6-4BD3-AEED-CC8D8E081FF6}" type="presOf" srcId="{C4BFE635-91EB-434D-B4CF-7F6F8CEBDAC1}" destId="{69450812-EDE7-49D1-A514-A55AB3E626A4}" srcOrd="0" destOrd="0" presId="urn:microsoft.com/office/officeart/2005/8/layout/arrow2"/>
    <dgm:cxn modelId="{0B15EBD1-7C8D-415C-92FA-7D415CC6B22B}" type="presOf" srcId="{BA15EC8C-BD04-45E0-B388-232B42016BD4}" destId="{6BCF8BC1-9DBB-47EA-959B-1EBE6E7194B4}" srcOrd="0" destOrd="0" presId="urn:microsoft.com/office/officeart/2005/8/layout/arrow2"/>
    <dgm:cxn modelId="{E982B313-D371-4660-8CD0-200FD2EE1B2A}" srcId="{BC1857BD-5EEF-4F12-9DE8-E7B87294B71F}" destId="{99D0B3CA-133D-4129-8D46-B360D35C556A}" srcOrd="0" destOrd="0" parTransId="{F803E1BB-E5E1-4AD0-968F-9A165F3707AF}" sibTransId="{0FC41A20-84F4-4C81-91F6-17FA26641A84}"/>
    <dgm:cxn modelId="{C368EE47-BCAB-41BD-B800-69D2FE364901}" srcId="{BC1857BD-5EEF-4F12-9DE8-E7B87294B71F}" destId="{C4BFE635-91EB-434D-B4CF-7F6F8CEBDAC1}" srcOrd="2" destOrd="0" parTransId="{5E5F3300-8EA5-4C11-B19C-1D249C28B100}" sibTransId="{D007B825-2244-4BBF-A05C-A317CE474D21}"/>
    <dgm:cxn modelId="{6FD093AE-B4C9-428E-B5D5-7B63DF8EBEF2}" type="presParOf" srcId="{D1D75DE5-9E70-4087-B6CA-72E44B9FD53E}" destId="{994BF4B4-F815-46F5-B973-6F627458EB19}" srcOrd="0" destOrd="0" presId="urn:microsoft.com/office/officeart/2005/8/layout/arrow2"/>
    <dgm:cxn modelId="{C308B8BE-CB79-4DD3-AC71-682A208EC629}" type="presParOf" srcId="{D1D75DE5-9E70-4087-B6CA-72E44B9FD53E}" destId="{7141511D-04A0-4A88-9E51-9B8B6B5E2A7F}" srcOrd="1" destOrd="0" presId="urn:microsoft.com/office/officeart/2005/8/layout/arrow2"/>
    <dgm:cxn modelId="{589F0A44-9B98-4A18-BA4C-B69177F71334}" type="presParOf" srcId="{7141511D-04A0-4A88-9E51-9B8B6B5E2A7F}" destId="{96306C30-E429-4489-B00F-474C3DEDC09B}" srcOrd="0" destOrd="0" presId="urn:microsoft.com/office/officeart/2005/8/layout/arrow2"/>
    <dgm:cxn modelId="{A93B5D5E-D64A-40EA-BB1C-CAFAE0BB4491}" type="presParOf" srcId="{7141511D-04A0-4A88-9E51-9B8B6B5E2A7F}" destId="{C512027A-6244-40FA-9740-25626270C5B0}" srcOrd="1" destOrd="0" presId="urn:microsoft.com/office/officeart/2005/8/layout/arrow2"/>
    <dgm:cxn modelId="{CEE57E77-A206-49D9-9148-6D17A0BA4DE5}" type="presParOf" srcId="{7141511D-04A0-4A88-9E51-9B8B6B5E2A7F}" destId="{A24D27D4-D414-43ED-AC70-49EA4D90740D}" srcOrd="2" destOrd="0" presId="urn:microsoft.com/office/officeart/2005/8/layout/arrow2"/>
    <dgm:cxn modelId="{7E6EAFE7-C037-4341-9670-0CBD1604825B}" type="presParOf" srcId="{7141511D-04A0-4A88-9E51-9B8B6B5E2A7F}" destId="{E49C40A9-A9C4-4398-9B46-A24038A32CE3}" srcOrd="3" destOrd="0" presId="urn:microsoft.com/office/officeart/2005/8/layout/arrow2"/>
    <dgm:cxn modelId="{AECD6C0F-AC2A-4849-942C-B041EDF37E0E}" type="presParOf" srcId="{7141511D-04A0-4A88-9E51-9B8B6B5E2A7F}" destId="{A5B557CE-8DAB-4F5A-89F0-B2122DB738D4}" srcOrd="4" destOrd="0" presId="urn:microsoft.com/office/officeart/2005/8/layout/arrow2"/>
    <dgm:cxn modelId="{6CDEB1F4-7B7B-49D0-867D-01E90782A86E}" type="presParOf" srcId="{7141511D-04A0-4A88-9E51-9B8B6B5E2A7F}" destId="{69450812-EDE7-49D1-A514-A55AB3E626A4}" srcOrd="5" destOrd="0" presId="urn:microsoft.com/office/officeart/2005/8/layout/arrow2"/>
    <dgm:cxn modelId="{C9F9D9D5-DE31-498D-80C2-31F696FD2202}" type="presParOf" srcId="{7141511D-04A0-4A88-9E51-9B8B6B5E2A7F}" destId="{44D8D49F-FD7C-4A29-AF03-CF6527EC8D26}" srcOrd="6" destOrd="0" presId="urn:microsoft.com/office/officeart/2005/8/layout/arrow2"/>
    <dgm:cxn modelId="{9750FDFB-45D1-4647-9BC4-23ACADD394D1}" type="presParOf" srcId="{7141511D-04A0-4A88-9E51-9B8B6B5E2A7F}" destId="{84F9775A-349C-4825-A123-1A2A54CF317A}" srcOrd="7" destOrd="0" presId="urn:microsoft.com/office/officeart/2005/8/layout/arrow2"/>
    <dgm:cxn modelId="{C24EE1A6-CB0D-45EC-842E-819C54829347}" type="presParOf" srcId="{7141511D-04A0-4A88-9E51-9B8B6B5E2A7F}" destId="{8016FF80-555A-4CD6-B7FA-BB884E0F680D}" srcOrd="8" destOrd="0" presId="urn:microsoft.com/office/officeart/2005/8/layout/arrow2"/>
    <dgm:cxn modelId="{C1E4AC84-B67E-4C07-AE01-37515C12C3F2}" type="presParOf" srcId="{7141511D-04A0-4A88-9E51-9B8B6B5E2A7F}" destId="{6BCF8BC1-9DBB-47EA-959B-1EBE6E7194B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BF4B4-F815-46F5-B973-6F627458EB19}">
      <dsp:nvSpPr>
        <dsp:cNvPr id="0" name=""/>
        <dsp:cNvSpPr/>
      </dsp:nvSpPr>
      <dsp:spPr>
        <a:xfrm>
          <a:off x="126149" y="103295"/>
          <a:ext cx="7402101" cy="54456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6C30-E429-4489-B00F-474C3DEDC09B}">
      <dsp:nvSpPr>
        <dsp:cNvPr id="0" name=""/>
        <dsp:cNvSpPr/>
      </dsp:nvSpPr>
      <dsp:spPr>
        <a:xfrm>
          <a:off x="395717" y="4822841"/>
          <a:ext cx="200398" cy="200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027A-6244-40FA-9740-25626270C5B0}">
      <dsp:nvSpPr>
        <dsp:cNvPr id="0" name=""/>
        <dsp:cNvSpPr/>
      </dsp:nvSpPr>
      <dsp:spPr>
        <a:xfrm>
          <a:off x="550125" y="5038861"/>
          <a:ext cx="7325668" cy="40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87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prstClr val="black"/>
              </a:solidFill>
              <a:cs typeface="Times New Roman" pitchFamily="18" charset="0"/>
            </a:rPr>
            <a:t>2012 год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Чувашия стала вторым регионом России, вступившим в движение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50125" y="5038861"/>
        <a:ext cx="7325668" cy="400545"/>
      </dsp:txXfrm>
    </dsp:sp>
    <dsp:sp modelId="{A24D27D4-D414-43ED-AC70-49EA4D90740D}">
      <dsp:nvSpPr>
        <dsp:cNvPr id="0" name=""/>
        <dsp:cNvSpPr/>
      </dsp:nvSpPr>
      <dsp:spPr>
        <a:xfrm>
          <a:off x="992750" y="3854617"/>
          <a:ext cx="313666" cy="313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40A9-A9C4-4398-9B46-A24038A32CE3}">
      <dsp:nvSpPr>
        <dsp:cNvPr id="0" name=""/>
        <dsp:cNvSpPr/>
      </dsp:nvSpPr>
      <dsp:spPr>
        <a:xfrm>
          <a:off x="1262312" y="4174771"/>
          <a:ext cx="7034090" cy="42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  <a:cs typeface="Times New Roman" pitchFamily="18" charset="0"/>
            </a:rPr>
            <a:t>2012 год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На базе Чебоксарского электромеханического колледжа создан  региональный координационный центр (РКЦ)</a:t>
          </a:r>
          <a:endParaRPr lang="ru-RU" sz="1800" kern="1200" dirty="0">
            <a:solidFill>
              <a:schemeClr val="tx2"/>
            </a:solidFill>
            <a:cs typeface="Times New Roman" pitchFamily="18" charset="0"/>
          </a:endParaRPr>
        </a:p>
      </dsp:txBody>
      <dsp:txXfrm>
        <a:off x="1262312" y="4174771"/>
        <a:ext cx="7034090" cy="421340"/>
      </dsp:txXfrm>
    </dsp:sp>
    <dsp:sp modelId="{A5B557CE-8DAB-4F5A-89F0-B2122DB738D4}">
      <dsp:nvSpPr>
        <dsp:cNvPr id="0" name=""/>
        <dsp:cNvSpPr/>
      </dsp:nvSpPr>
      <dsp:spPr>
        <a:xfrm>
          <a:off x="1982396" y="2932026"/>
          <a:ext cx="418222" cy="418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0812-EDE7-49D1-A514-A55AB3E626A4}">
      <dsp:nvSpPr>
        <dsp:cNvPr id="0" name=""/>
        <dsp:cNvSpPr/>
      </dsp:nvSpPr>
      <dsp:spPr>
        <a:xfrm>
          <a:off x="2269216" y="3454697"/>
          <a:ext cx="5538678" cy="273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0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  <a:cs typeface="Times New Roman" pitchFamily="18" charset="0"/>
            </a:rPr>
            <a:t>2012-2020 гг.</a:t>
          </a:r>
          <a:r>
            <a:rPr lang="ru-RU" sz="1400" kern="1200" dirty="0" smtClean="0">
              <a:solidFill>
                <a:prstClr val="black"/>
              </a:solidFill>
              <a:cs typeface="Times New Roman" pitchFamily="18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Проведено 8 региональных чемпионатов</a:t>
          </a:r>
          <a:endParaRPr lang="ru-RU" sz="1800" kern="1200" dirty="0">
            <a:solidFill>
              <a:schemeClr val="tx2"/>
            </a:solidFill>
            <a:cs typeface="Times New Roman" pitchFamily="18" charset="0"/>
          </a:endParaRPr>
        </a:p>
      </dsp:txBody>
      <dsp:txXfrm>
        <a:off x="2269216" y="3454697"/>
        <a:ext cx="5538678" cy="273418"/>
      </dsp:txXfrm>
    </dsp:sp>
    <dsp:sp modelId="{44D8D49F-FD7C-4A29-AF03-CF6527EC8D26}">
      <dsp:nvSpPr>
        <dsp:cNvPr id="0" name=""/>
        <dsp:cNvSpPr/>
      </dsp:nvSpPr>
      <dsp:spPr>
        <a:xfrm>
          <a:off x="3450381" y="2031358"/>
          <a:ext cx="540204" cy="540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775A-349C-4825-A123-1A2A54CF317A}">
      <dsp:nvSpPr>
        <dsp:cNvPr id="0" name=""/>
        <dsp:cNvSpPr/>
      </dsp:nvSpPr>
      <dsp:spPr>
        <a:xfrm>
          <a:off x="5856773" y="1013896"/>
          <a:ext cx="2817617" cy="109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4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  <a:cs typeface="Times New Roman" pitchFamily="18" charset="0"/>
            </a:rPr>
            <a:t>2018-2020 гг.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2 площадки проведения Отборочных соревнований: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- Поварское дело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- Электроника</a:t>
          </a:r>
          <a:endParaRPr lang="ru-RU" sz="1800" kern="1200" dirty="0">
            <a:solidFill>
              <a:schemeClr val="tx2"/>
            </a:solidFill>
            <a:cs typeface="Times New Roman" pitchFamily="18" charset="0"/>
          </a:endParaRPr>
        </a:p>
      </dsp:txBody>
      <dsp:txXfrm>
        <a:off x="5856773" y="1013896"/>
        <a:ext cx="2817617" cy="1094712"/>
      </dsp:txXfrm>
    </dsp:sp>
    <dsp:sp modelId="{8016FF80-555A-4CD6-B7FA-BB884E0F680D}">
      <dsp:nvSpPr>
        <dsp:cNvPr id="0" name=""/>
        <dsp:cNvSpPr/>
      </dsp:nvSpPr>
      <dsp:spPr>
        <a:xfrm>
          <a:off x="5328591" y="1279679"/>
          <a:ext cx="688324" cy="68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F8BC1-9DBB-47EA-959B-1EBE6E7194B4}">
      <dsp:nvSpPr>
        <dsp:cNvPr id="0" name=""/>
        <dsp:cNvSpPr/>
      </dsp:nvSpPr>
      <dsp:spPr>
        <a:xfrm>
          <a:off x="3330770" y="2661538"/>
          <a:ext cx="4892192" cy="702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prstClr val="black"/>
              </a:solidFill>
              <a:cs typeface="Times New Roman" pitchFamily="18" charset="0"/>
            </a:rPr>
            <a:t>2014 -2020 гг.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Созданы 7 </a:t>
          </a:r>
          <a:b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</a:br>
          <a:r>
            <a:rPr lang="ru-RU" sz="1800" kern="1200" dirty="0" smtClean="0">
              <a:solidFill>
                <a:schemeClr val="tx2"/>
              </a:solidFill>
              <a:cs typeface="Times New Roman" pitchFamily="18" charset="0"/>
            </a:rPr>
            <a:t>специализированных центров компетенций</a:t>
          </a:r>
          <a:endParaRPr lang="ru-RU" sz="1800" kern="1200" dirty="0">
            <a:solidFill>
              <a:schemeClr val="tx2"/>
            </a:solidFill>
            <a:cs typeface="Times New Roman" pitchFamily="18" charset="0"/>
          </a:endParaRPr>
        </a:p>
      </dsp:txBody>
      <dsp:txXfrm>
        <a:off x="3330770" y="2661538"/>
        <a:ext cx="4892192" cy="702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9A6EF6-126F-4288-A474-292BF52402C4}" type="datetimeFigureOut">
              <a:rPr lang="ru-RU"/>
              <a:pPr>
                <a:defRPr/>
              </a:pPr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755E0D-84DC-42C5-B801-AA647240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52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C3-CCB9-47D6-B1D2-F614F6242425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779E-1954-4D14-873F-734D9FA2B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5858-93FD-4D74-BE18-66E0D8362918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5AC5-5DFD-43BC-9835-E06B46B6A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4518-7E5A-4DB6-8392-D7CA7F055E57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05CD-88EF-4EF9-B187-35C04E29A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0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2C4A-98F9-476D-B2C8-33775FE37950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2B48-7485-44D6-8986-BABD58B46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1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ABF7-BEB0-4163-A17B-8E035533DE39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8DF4-E5C7-4DD1-BD88-BCD952A0E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4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FDFE-C02F-4BAC-A49C-7B674EA613B6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907F-220F-43D3-8069-A8463C0B28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8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8653-8C2E-4E5B-957C-E453E3655C95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254A-1351-4CD9-93C6-4F9B3A6A36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3860-893D-41C0-AC5C-AC184016CE78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9DD3-5F4A-4857-A40F-68764BEAF2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4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3EB8-0A4B-4C9E-964B-1593D1A38EAE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D061-21D3-402E-AF76-298587843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4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C5D0-9944-4233-8B9F-57C547A82D51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EEBC-718F-4602-B135-72DE519A74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0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E0BC-0EA9-40B8-ACB4-3FAF1F332AD4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CE7E-3267-49E9-8AF0-07EB53957B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2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3502-C4BB-41A0-92F2-0FB233689A0A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C16E-1F3C-425F-8DB8-754648869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050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D306-154C-42D6-8088-72846C3807EA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53D8-4E2A-41C4-A568-601F19DBF8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13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444B-2D8A-494E-9116-9D5A02E401B8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DE2D-FE00-4C66-92BC-A763FE383A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7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D929-09B6-4A71-90CC-466C195A9E9C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BB72-ABFE-45B2-B041-4DE8BDB71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4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9EB3-2986-408E-95F5-49F6BF14E37C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070C-A70A-4974-8D05-D08A583AC5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6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6848-3467-4D68-99E6-9AAA2197995D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9F41-05BE-4101-B114-2918C4D20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F040-232A-466D-9E86-F61837BAB7AB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5D51-D9FC-400E-8344-86BDC0F9D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EB52-00C6-4A86-99E5-3E0564A77EF2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4657-2B01-4EF6-890F-FB0062522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53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A71E-9715-4377-B033-99A5AEF2F8E6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9C64-5D7D-4ABB-B076-AF404BCE49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806C-95DB-4394-9D7B-AB07E767BE68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1B18-2FC8-4B03-A7EF-6F385DFB8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93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D86B-86B9-4931-9B29-CBE0F34FDEFD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24D3-FAA5-48C0-A73E-32D61CC3A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B038-0EE3-4C86-B50E-4866DC94AA7E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A39A-C085-4452-8640-6E0901929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42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06E17C5B-FDCF-4E1A-9236-AE0AD5BB785E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A75E7E63-DD8B-4BB8-8319-5F7248D7C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3A78F-DD53-42FC-8A16-5EF75A64A81D}" type="datetime1">
              <a:rPr lang="ru-RU"/>
              <a:pPr>
                <a:defRPr/>
              </a:pPr>
              <a:t>29.02.2020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453C5-C51D-41DA-B8DF-DEFCD356E2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7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25144"/>
            <a:ext cx="6048375" cy="1512888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Яковлев </a:t>
            </a:r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ергей Петрович,</a:t>
            </a:r>
          </a:p>
          <a:p>
            <a:pPr algn="l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исполняющий обязанности министра </a:t>
            </a:r>
          </a:p>
          <a:p>
            <a:pPr algn="l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образования и молодежной политики </a:t>
            </a:r>
          </a:p>
          <a:p>
            <a:pPr algn="l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Чувашской Республики</a:t>
            </a:r>
          </a:p>
          <a:p>
            <a:pPr algn="l">
              <a:spcBef>
                <a:spcPct val="0"/>
              </a:spcBef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algn="l" eaLnBrk="1" hangingPunct="1"/>
            <a:endParaRPr lang="ru-RU" sz="4300" dirty="0" smtClean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б </a:t>
            </a:r>
            <a:r>
              <a:rPr lang="ru-RU" sz="2800" b="1" dirty="0">
                <a:solidFill>
                  <a:schemeClr val="bg1"/>
                </a:solidFill>
              </a:rPr>
              <a:t>итогах проведения </a:t>
            </a:r>
            <a:r>
              <a:rPr lang="ru-RU" sz="2800" b="1" dirty="0" smtClean="0">
                <a:solidFill>
                  <a:schemeClr val="bg1"/>
                </a:solidFill>
              </a:rPr>
              <a:t>VIII Регионального </a:t>
            </a:r>
            <a:r>
              <a:rPr lang="ru-RU" sz="2800" b="1" dirty="0">
                <a:solidFill>
                  <a:schemeClr val="bg1"/>
                </a:solidFill>
              </a:rPr>
              <a:t>(открытого) чемпионата </a:t>
            </a: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Молодые п</a:t>
            </a:r>
            <a:r>
              <a:rPr lang="ru-RU" sz="2800" b="1" dirty="0" smtClean="0">
                <a:solidFill>
                  <a:schemeClr val="bg1"/>
                </a:solidFill>
              </a:rPr>
              <a:t>рофессионалы</a:t>
            </a:r>
            <a:r>
              <a:rPr lang="ru-RU" sz="2800" b="1" dirty="0">
                <a:solidFill>
                  <a:schemeClr val="bg1"/>
                </a:solidFill>
              </a:rPr>
              <a:t>» (</a:t>
            </a:r>
            <a:r>
              <a:rPr lang="ru-RU" sz="2800" b="1" dirty="0" err="1">
                <a:solidFill>
                  <a:schemeClr val="bg1"/>
                </a:solidFill>
              </a:rPr>
              <a:t>WorldSkills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Russia</a:t>
            </a:r>
            <a:r>
              <a:rPr lang="ru-RU" sz="2800" b="1" dirty="0">
                <a:solidFill>
                  <a:schemeClr val="bg1"/>
                </a:solidFill>
              </a:rPr>
              <a:t>)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Чувашской Республике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6038" y="6021288"/>
            <a:ext cx="1054100" cy="365125"/>
          </a:xfrm>
        </p:spPr>
        <p:txBody>
          <a:bodyPr/>
          <a:lstStyle/>
          <a:p>
            <a:pPr>
              <a:defRPr/>
            </a:pPr>
            <a:fld id="{CB5ED83F-23EE-4C01-B9E8-AB337E00207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60648"/>
            <a:ext cx="7921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РАЗВИТИЕ ДВИЖЕНИЯ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WORLDSKILLS</a:t>
            </a: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 В ЧУВАШИИ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718"/>
            <a:ext cx="3271085" cy="24482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667038"/>
              </p:ext>
            </p:extLst>
          </p:nvPr>
        </p:nvGraphicFramePr>
        <p:xfrm>
          <a:off x="107504" y="838406"/>
          <a:ext cx="8712968" cy="568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828012" y="2396483"/>
            <a:ext cx="1420368" cy="1101090"/>
            <a:chOff x="853440" y="2835909"/>
            <a:chExt cx="1420368" cy="110109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53440" y="2835909"/>
              <a:ext cx="1420368" cy="11010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53440" y="2835909"/>
              <a:ext cx="1420368" cy="110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984" tIns="0" rIns="0" bIns="0" numCol="1" spcCol="1270" anchor="t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33008" y="2118087"/>
            <a:ext cx="1280160" cy="2731770"/>
            <a:chOff x="4450080" y="1205229"/>
            <a:chExt cx="1280160" cy="273177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450080" y="1205229"/>
              <a:ext cx="1280160" cy="27317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450080" y="1205229"/>
              <a:ext cx="1280160" cy="273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9340" tIns="0" rIns="0" bIns="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804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56176" y="6237312"/>
            <a:ext cx="1054100" cy="365125"/>
          </a:xfrm>
        </p:spPr>
        <p:txBody>
          <a:bodyPr/>
          <a:lstStyle/>
          <a:p>
            <a:pPr>
              <a:defRPr/>
            </a:pPr>
            <a:fld id="{E4A45F7E-F17D-4C22-AAFE-531FDFBA0AD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1588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Региональные  чемпионаты 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Молодые профессионалы» 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WorldSkills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Russia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Чувашской Республике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77" name="AutoShape 11" descr="http://gov.cap.ru/UserFiles/news/201508/17/Original/20565548575_ec9ee0b0dd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2627843"/>
              </p:ext>
            </p:extLst>
          </p:nvPr>
        </p:nvGraphicFramePr>
        <p:xfrm>
          <a:off x="460375" y="980728"/>
          <a:ext cx="3679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4042114"/>
              </p:ext>
            </p:extLst>
          </p:nvPr>
        </p:nvGraphicFramePr>
        <p:xfrm>
          <a:off x="460375" y="3789040"/>
          <a:ext cx="366219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O:\OBRAZOV\obrazov55\Ю-Сахалинск\Фотографии\IMG-32abb7be9ce2adeebb76958ef15d2bd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44" y="3688994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s01.cap.ru/www20/gov/photo/2020/02/25/50d04e9e-bcb7-41c4-8ae1-3915d1e20e32/hd_0v0a39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5314136" y="1025594"/>
            <a:ext cx="322714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56176" y="6237312"/>
            <a:ext cx="1054100" cy="365125"/>
          </a:xfrm>
        </p:spPr>
        <p:txBody>
          <a:bodyPr/>
          <a:lstStyle/>
          <a:p>
            <a:pPr>
              <a:defRPr/>
            </a:pPr>
            <a:fld id="{9F6A907F-220F-43D3-8069-A8463C0B283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57188"/>
            <a:ext cx="7921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ПЛОЩАДКИ ПРОВЕДЕНИЯ РЕГИОНАЛЬНОГО ЧЕМПИОНАТА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26" name="Picture 2" descr="O:\OBRAZOV\obrazov55\Фото WorldSkills 2020\КанТЭТ\IMG_20200227_10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OBRAZOV\obrazov55\Фото WorldSkills 2020\МЦК-ЧЭМК\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72" y="1143000"/>
            <a:ext cx="286144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OBRAZOV\obrazov55\Фото WorldSkills 2020\ЦАТТ\932f2f2411f310ee438026180f97fb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43000"/>
            <a:ext cx="2784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:\OBRAZOV\obrazov55\Фото WorldSkills 2020\ЧПК\hd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25" y="3717032"/>
            <a:ext cx="2773253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BRAZOV\obrazov55\Фото WorldSkills 2020\ЧЭТК\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11" y="3747425"/>
            <a:ext cx="280698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4" y="3717032"/>
            <a:ext cx="280696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00192" y="6165304"/>
            <a:ext cx="1054100" cy="365125"/>
          </a:xfrm>
        </p:spPr>
        <p:txBody>
          <a:bodyPr/>
          <a:lstStyle/>
          <a:p>
            <a:pPr>
              <a:defRPr/>
            </a:pPr>
            <a:fld id="{9F6A907F-220F-43D3-8069-A8463C0B283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57188"/>
            <a:ext cx="7921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ДЕЛОВАЯ ПРОГРАММА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3" y="1133872"/>
            <a:ext cx="3167968" cy="23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Состоялись первые мероприятия в рамках деловой программы VIII Открытого регионального чемпионата «Молодые профессионалы (WorldSkillsRussia)» в Чувашской Республи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87" y="1124744"/>
            <a:ext cx="3285898" cy="23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httst21.ru/images/News/01-2020/2/27-02-2020_19-54-35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01" y="3861048"/>
            <a:ext cx="324888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ttst21.ru/images/News/01-2020/2/27-02-2020_19-54-35/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8" y="3861048"/>
            <a:ext cx="324888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03478" y="6381061"/>
            <a:ext cx="1054100" cy="365125"/>
          </a:xfrm>
        </p:spPr>
        <p:txBody>
          <a:bodyPr/>
          <a:lstStyle/>
          <a:p>
            <a:pPr>
              <a:defRPr/>
            </a:pPr>
            <a:fld id="{9F6A907F-220F-43D3-8069-A8463C0B283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357" y="352869"/>
            <a:ext cx="8385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ПРОФОРИЕНТАЦИОННЫЕ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МЕРОПРИЯТИЯ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ДЛЯ ШКОЛЬНИКОВ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4" name="Picture 2" descr="Школьники Чувашии активно участвуют в  Профориентационной программе VIII Открытого регионального чемпионата «Молодые профессионал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83" y="3789062"/>
            <a:ext cx="3887997" cy="25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:\OBRAZOV\obrazov55\Фото WorldSkills 2020\ЧПК\hd_img_5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6" y="3787767"/>
            <a:ext cx="3887997" cy="25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0033"/>
            <a:ext cx="1908032" cy="25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26" y="1077524"/>
            <a:ext cx="1908032" cy="25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78" y="1052735"/>
            <a:ext cx="1908033" cy="25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31763" y="6492875"/>
            <a:ext cx="1054100" cy="365125"/>
          </a:xfrm>
        </p:spPr>
        <p:txBody>
          <a:bodyPr/>
          <a:lstStyle/>
          <a:p>
            <a:pPr>
              <a:defRPr/>
            </a:pPr>
            <a:fld id="{E4A45F7E-F17D-4C22-AAFE-531FDFBA0AD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9288" y="115888"/>
            <a:ext cx="7921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УЧАСТИЯ  ЧУВАШИИ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ДВИЖЕНИИ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WORLDSKILLS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96938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77" name="AutoShape 11" descr="http://gov.cap.ru/UserFiles/news/201508/17/Original/20565548575_ec9ee0b0dd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68" y="1714973"/>
            <a:ext cx="6360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2015 год </a:t>
            </a:r>
            <a:r>
              <a:rPr lang="ru-RU" dirty="0"/>
              <a:t>-</a:t>
            </a:r>
            <a:r>
              <a:rPr lang="ru-RU" dirty="0"/>
              <a:t> 43-й Мировой чемпионат </a:t>
            </a:r>
            <a:r>
              <a:rPr lang="ru-RU" dirty="0" smtClean="0"/>
              <a:t>в г. </a:t>
            </a:r>
            <a:r>
              <a:rPr lang="ru-RU" dirty="0"/>
              <a:t>Сан-Паулу (</a:t>
            </a:r>
            <a:r>
              <a:rPr lang="ru-RU" dirty="0"/>
              <a:t>Бразилия)  - один </a:t>
            </a:r>
            <a:r>
              <a:rPr lang="ru-RU" dirty="0"/>
              <a:t>представитель </a:t>
            </a:r>
            <a:r>
              <a:rPr lang="ru-RU" dirty="0" smtClean="0"/>
              <a:t>Чувашии завоевал </a:t>
            </a:r>
            <a:r>
              <a:rPr lang="ru-RU" dirty="0"/>
              <a:t>медаль «За высшее </a:t>
            </a:r>
            <a:r>
              <a:rPr lang="ru-RU" dirty="0"/>
              <a:t>мастерство» по </a:t>
            </a:r>
            <a:r>
              <a:rPr lang="ru-RU" dirty="0"/>
              <a:t>компетенции «Поварское дело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4068" y="3248306"/>
            <a:ext cx="6029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2019 год </a:t>
            </a:r>
            <a:r>
              <a:rPr lang="ru-RU" sz="2000" dirty="0" smtClean="0"/>
              <a:t>- Финал </a:t>
            </a:r>
            <a:r>
              <a:rPr lang="ru-RU" sz="2000" dirty="0"/>
              <a:t>VII Национального </a:t>
            </a:r>
            <a:r>
              <a:rPr lang="ru-RU" sz="2000" dirty="0" smtClean="0"/>
              <a:t>чемпионата в </a:t>
            </a:r>
            <a:r>
              <a:rPr lang="ru-RU" sz="2000" dirty="0"/>
              <a:t>г. </a:t>
            </a:r>
            <a:r>
              <a:rPr lang="ru-RU" sz="2000" dirty="0" smtClean="0"/>
              <a:t>Казани </a:t>
            </a:r>
            <a:r>
              <a:rPr lang="ru-RU" sz="2000" dirty="0" smtClean="0"/>
              <a:t>–  9 медалей. По </a:t>
            </a:r>
            <a:r>
              <a:rPr lang="ru-RU" sz="2000" dirty="0"/>
              <a:t>результатам общего медального зачета </a:t>
            </a:r>
            <a:r>
              <a:rPr lang="ru-RU" sz="2000" b="1" dirty="0" smtClean="0"/>
              <a:t>Чувашия заняла </a:t>
            </a:r>
            <a:r>
              <a:rPr lang="ru-RU" sz="2000" b="1" dirty="0"/>
              <a:t>16 место </a:t>
            </a:r>
            <a:r>
              <a:rPr lang="ru-RU" sz="2000" b="1" dirty="0" smtClean="0"/>
              <a:t>среди 82 </a:t>
            </a:r>
            <a:r>
              <a:rPr lang="ru-RU" sz="2000" b="1" dirty="0"/>
              <a:t>субъектов</a:t>
            </a:r>
            <a:r>
              <a:rPr lang="ru-RU" sz="2000" dirty="0"/>
              <a:t> </a:t>
            </a:r>
            <a:r>
              <a:rPr lang="ru-RU" sz="2000" dirty="0" smtClean="0"/>
              <a:t>РФ.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161" y="5072061"/>
            <a:ext cx="5928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2019 год </a:t>
            </a:r>
            <a:r>
              <a:rPr lang="ru-RU" sz="2000" dirty="0"/>
              <a:t>- 45-ый </a:t>
            </a:r>
            <a:r>
              <a:rPr lang="ru-RU" sz="2000" dirty="0"/>
              <a:t>Мировой чемпионат </a:t>
            </a:r>
            <a:r>
              <a:rPr lang="ru-RU" sz="2000" dirty="0" err="1"/>
              <a:t>WorldSkills</a:t>
            </a:r>
            <a:r>
              <a:rPr lang="ru-RU" sz="2000" dirty="0"/>
              <a:t> </a:t>
            </a:r>
            <a:r>
              <a:rPr lang="ru-RU" sz="2000" dirty="0" err="1"/>
              <a:t>Kazan</a:t>
            </a:r>
            <a:r>
              <a:rPr lang="ru-RU" sz="2000" dirty="0"/>
              <a:t> </a:t>
            </a:r>
            <a:r>
              <a:rPr lang="ru-RU" sz="2000" dirty="0"/>
              <a:t>2019 </a:t>
            </a:r>
            <a:r>
              <a:rPr lang="ru-RU" sz="2000" dirty="0" smtClean="0"/>
              <a:t>– представитель Чувашии по </a:t>
            </a:r>
            <a:r>
              <a:rPr lang="ru-RU" sz="2000" dirty="0"/>
              <a:t>компетенции «Кондитерское </a:t>
            </a:r>
            <a:r>
              <a:rPr lang="ru-RU" sz="2000" dirty="0" smtClean="0"/>
              <a:t>дело» </a:t>
            </a:r>
            <a:r>
              <a:rPr lang="ru-RU" sz="2000" dirty="0"/>
              <a:t>завоевал </a:t>
            </a:r>
            <a:r>
              <a:rPr lang="ru-RU" sz="2000" dirty="0"/>
              <a:t>медаль «За высшее мастерство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6" name="Picture 2" descr="C:\Users\obrazov20\Documents\VI Чемпионат\Фото+видео\WS_00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51" y="1714973"/>
            <a:ext cx="2483768" cy="16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bttpk.ru/wp-content/uploads/2019/09/1-240x3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9"/>
          <a:stretch/>
        </p:blipFill>
        <p:spPr bwMode="auto">
          <a:xfrm>
            <a:off x="6571114" y="4293096"/>
            <a:ext cx="2001556" cy="21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</TotalTime>
  <Words>215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Минобразования Петрова Ольга Владимировна</cp:lastModifiedBy>
  <cp:revision>655</cp:revision>
  <cp:lastPrinted>2016-09-09T13:23:32Z</cp:lastPrinted>
  <dcterms:created xsi:type="dcterms:W3CDTF">2011-09-23T06:24:52Z</dcterms:created>
  <dcterms:modified xsi:type="dcterms:W3CDTF">2020-02-29T06:34:11Z</dcterms:modified>
</cp:coreProperties>
</file>