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4" r:id="rId3"/>
    <p:sldId id="259" r:id="rId4"/>
    <p:sldId id="260" r:id="rId5"/>
    <p:sldId id="261" r:id="rId6"/>
    <p:sldId id="263" r:id="rId7"/>
    <p:sldId id="267" r:id="rId8"/>
    <p:sldId id="265" r:id="rId9"/>
    <p:sldId id="266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7448E-7728-416D-81BF-A4416C0C56F8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222AE-65F8-4D67-BA58-FB5E02CAF3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874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222AE-65F8-4D67-BA58-FB5E02CAF37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3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222AE-65F8-4D67-BA58-FB5E02CAF37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641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obrazov_upr_nadzor@cap.ru" TargetMode="External"/><Relationship Id="rId2" Type="http://schemas.openxmlformats.org/officeDocument/2006/relationships/hyperlink" Target="http://www.obrazov.cap.ru/action/activity/nadzor-i-kontrolj-v-sfere-obrazovaniya/gosudarstvennaya-akkreditaciya-obrazovateljnoj-dey/2-profilaktika/8-publichnie-obsuzhdeniya-2020-god/publichnie-obsuzhdeniya-vo-2-kvartale-2020-god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>
                <a:solidFill>
                  <a:srgbClr val="0070C0"/>
                </a:solidFill>
              </a:rPr>
              <a:t>Результаты </a:t>
            </a:r>
            <a:r>
              <a:rPr lang="ru-RU" sz="2700" b="1" dirty="0">
                <a:solidFill>
                  <a:srgbClr val="0070C0"/>
                </a:solidFill>
              </a:rPr>
              <a:t>правоприменительной практики в рамках контрольно-надзорной деятельности Минобразования Чувашии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sz="1300" i="1" dirty="0">
                <a:solidFill>
                  <a:srgbClr val="0070C0"/>
                </a:solidFill>
              </a:rPr>
              <a:t>Скирневская Марина Анатольевна</a:t>
            </a:r>
            <a:r>
              <a:rPr lang="ru-RU" sz="1300" b="1" dirty="0">
                <a:solidFill>
                  <a:srgbClr val="0070C0"/>
                </a:solidFill>
              </a:rPr>
              <a:t> </a:t>
            </a:r>
            <a:r>
              <a:rPr lang="ru-RU" sz="1300" dirty="0">
                <a:solidFill>
                  <a:srgbClr val="0070C0"/>
                </a:solidFill>
              </a:rPr>
              <a:t>– </a:t>
            </a:r>
            <a:r>
              <a:rPr lang="ru-RU" sz="1300" dirty="0" smtClean="0">
                <a:solidFill>
                  <a:srgbClr val="0070C0"/>
                </a:solidFill>
              </a:rPr>
              <a:t>начальник </a:t>
            </a:r>
            <a:r>
              <a:rPr lang="ru-RU" sz="1300" dirty="0">
                <a:solidFill>
                  <a:srgbClr val="0070C0"/>
                </a:solidFill>
              </a:rPr>
              <a:t>управления по надзору и контролю в сфере образования Минобразования </a:t>
            </a:r>
            <a:r>
              <a:rPr lang="ru-RU" sz="1300" dirty="0" smtClean="0">
                <a:solidFill>
                  <a:srgbClr val="0070C0"/>
                </a:solidFill>
              </a:rPr>
              <a:t>Чувашии</a:t>
            </a:r>
            <a:br>
              <a:rPr lang="ru-RU" sz="1300" dirty="0" smtClean="0">
                <a:solidFill>
                  <a:srgbClr val="0070C0"/>
                </a:solidFill>
              </a:rPr>
            </a:br>
            <a:r>
              <a:rPr lang="ru-RU" sz="1300" dirty="0" smtClean="0">
                <a:solidFill>
                  <a:srgbClr val="0070C0"/>
                </a:solidFill>
              </a:rPr>
              <a:t>16.06.2020</a:t>
            </a:r>
            <a:r>
              <a:rPr lang="ru-RU" sz="1600" dirty="0"/>
              <a:t/>
            </a:r>
            <a:br>
              <a:rPr lang="ru-RU" sz="1600" dirty="0"/>
            </a:b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334997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Результаты контрольно-надзорной деятельности: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В отношении юридических лиц  в 2019 году проведено 302 проверки, из них 216 плановые. </a:t>
            </a:r>
            <a:endParaRPr lang="ru-RU" dirty="0" smtClean="0"/>
          </a:p>
          <a:p>
            <a:pPr algn="just"/>
            <a:r>
              <a:rPr lang="ru-RU" dirty="0" smtClean="0"/>
              <a:t>5 </a:t>
            </a:r>
            <a:r>
              <a:rPr lang="ru-RU" dirty="0"/>
              <a:t>проверок (все плановые) проведено в отношении органов местного самоуправления, осуществляющих управление в сфере образования.</a:t>
            </a:r>
          </a:p>
          <a:p>
            <a:pPr algn="just"/>
            <a:r>
              <a:rPr lang="ru-RU" dirty="0"/>
              <a:t>В 1 квартале 2020 года проведено 62 проверки юридических лиц, из них 42 </a:t>
            </a:r>
            <a:r>
              <a:rPr lang="ru-RU" dirty="0" smtClean="0"/>
              <a:t>плановые. </a:t>
            </a:r>
          </a:p>
          <a:p>
            <a:pPr algn="just"/>
            <a:r>
              <a:rPr lang="ru-RU" dirty="0" smtClean="0"/>
              <a:t>2 плановые </a:t>
            </a:r>
            <a:r>
              <a:rPr lang="ru-RU" dirty="0"/>
              <a:t>проверки </a:t>
            </a:r>
            <a:r>
              <a:rPr lang="ru-RU" dirty="0" smtClean="0"/>
              <a:t>проведены в </a:t>
            </a:r>
            <a:r>
              <a:rPr lang="ru-RU" dirty="0"/>
              <a:t>отношении органов местного самоуправления, осуществляющих управление в сфере образования. 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С 23 марта 2020 года плановые проверки, предусмотренные планом на 2020 год отменены, кроме проверок органов местного самоуправления, осуществляющих управление в сфере образования.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53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Основные НПА: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1. Статьи 28, 29 </a:t>
            </a:r>
            <a:r>
              <a:rPr lang="ru-RU" dirty="0"/>
              <a:t>Федерального закона от 29.12.2012 № 273-ФЗ «Об образовании в Российской Федерации</a:t>
            </a:r>
            <a:r>
              <a:rPr lang="ru-RU" dirty="0" smtClean="0"/>
              <a:t>»;</a:t>
            </a:r>
          </a:p>
          <a:p>
            <a:pPr algn="just"/>
            <a:r>
              <a:rPr lang="ru-RU" dirty="0" smtClean="0"/>
              <a:t>2. Правила </a:t>
            </a:r>
            <a:r>
              <a:rPr lang="ru-RU" dirty="0"/>
              <a:t>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организации, </a:t>
            </a:r>
            <a:r>
              <a:rPr lang="ru-RU" dirty="0" smtClean="0"/>
              <a:t>установленные </a:t>
            </a:r>
            <a:r>
              <a:rPr lang="ru-RU" dirty="0"/>
              <a:t>Правительством Российской Федерации от 10.07.2013 № </a:t>
            </a:r>
            <a:r>
              <a:rPr lang="ru-RU" dirty="0" smtClean="0"/>
              <a:t>582;</a:t>
            </a:r>
          </a:p>
          <a:p>
            <a:pPr algn="just"/>
            <a:r>
              <a:rPr lang="ru-RU" dirty="0" smtClean="0"/>
              <a:t>3. Требования </a:t>
            </a:r>
            <a:r>
              <a:rPr lang="ru-RU" dirty="0"/>
              <a:t>к структуре официального сайта образовательной организации в информационно-телекоммуникационной сети «Интернет» и формату представления на нем </a:t>
            </a:r>
            <a:r>
              <a:rPr lang="ru-RU" dirty="0" smtClean="0"/>
              <a:t>информации, </a:t>
            </a:r>
            <a:r>
              <a:rPr lang="ru-RU" dirty="0"/>
              <a:t>утвержденные приказом Рособрнадзора от 29.05.2014 № </a:t>
            </a:r>
            <a:r>
              <a:rPr lang="ru-RU" dirty="0" smtClean="0"/>
              <a:t>785.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50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Дополнительные НПА для детских садов и школ: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1. Порядок </a:t>
            </a:r>
            <a:r>
              <a:rPr lang="ru-RU" dirty="0"/>
              <a:t>приема на обучение по образовательным программам дошкольного образования, </a:t>
            </a:r>
            <a:r>
              <a:rPr lang="ru-RU" dirty="0" smtClean="0"/>
              <a:t>утвержденный </a:t>
            </a:r>
            <a:r>
              <a:rPr lang="ru-RU" dirty="0"/>
              <a:t>приказом Минобрнауки России от 08.04.2014  № 293;</a:t>
            </a:r>
          </a:p>
          <a:p>
            <a:pPr algn="just"/>
            <a:r>
              <a:rPr lang="ru-RU" dirty="0" smtClean="0"/>
              <a:t>2. Порядок  </a:t>
            </a:r>
            <a:r>
              <a:rPr lang="ru-RU" dirty="0"/>
              <a:t>приема граждан на обучение по образовательным программам начального общего, основного общего и среднего общего образования, </a:t>
            </a:r>
            <a:r>
              <a:rPr lang="ru-RU" dirty="0" smtClean="0"/>
              <a:t>утвержденный </a:t>
            </a:r>
            <a:r>
              <a:rPr lang="ru-RU" dirty="0"/>
              <a:t>приказом Минобрнауки России от 22.01.2014  № 32;</a:t>
            </a:r>
          </a:p>
          <a:p>
            <a:pPr algn="just"/>
            <a:r>
              <a:rPr lang="ru-RU" dirty="0" smtClean="0"/>
              <a:t>3. Правила </a:t>
            </a:r>
            <a:r>
              <a:rPr lang="ru-RU" dirty="0"/>
              <a:t>оказания платных образовательных услуг, </a:t>
            </a:r>
            <a:r>
              <a:rPr lang="ru-RU" dirty="0" smtClean="0"/>
              <a:t>утвержденные </a:t>
            </a:r>
            <a:r>
              <a:rPr lang="ru-RU" dirty="0"/>
              <a:t>постановлением Правительства Российской Федерации от 15.08.2013 № 706.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51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Деяния образовательной организации, ведущие к нарушениям обязательных требований к </a:t>
            </a:r>
            <a:r>
              <a:rPr lang="ru-RU" sz="2000" dirty="0" smtClean="0"/>
              <a:t>Сайту: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1728192"/>
          </a:xfrm>
        </p:spPr>
        <p:txBody>
          <a:bodyPr>
            <a:normAutofit fontScale="92500" lnSpcReduction="20000"/>
          </a:bodyPr>
          <a:lstStyle/>
          <a:p>
            <a:r>
              <a:rPr lang="ru-RU" sz="1700" dirty="0"/>
              <a:t>1) неисполнение компетенции образовательной организацией в части обеспечения создания и ведения Сайта;</a:t>
            </a:r>
          </a:p>
          <a:p>
            <a:r>
              <a:rPr lang="ru-RU" sz="1700" dirty="0"/>
              <a:t> 2) несоблюдение  обязательных требований к структуре и содержательному наполнению Сайта;</a:t>
            </a:r>
          </a:p>
          <a:p>
            <a:r>
              <a:rPr lang="ru-RU" sz="1700" dirty="0" smtClean="0"/>
              <a:t>3)несвоевременное  </a:t>
            </a:r>
            <a:r>
              <a:rPr lang="ru-RU" sz="1700" dirty="0"/>
              <a:t>обновление сведений на Сайте после их изменений.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077072"/>
            <a:ext cx="57912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16198" y="3140968"/>
            <a:ext cx="5791200" cy="828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/>
              <a:t>Основные причины нарушений </a:t>
            </a:r>
            <a:r>
              <a:rPr lang="ru-RU" sz="2000" dirty="0"/>
              <a:t>требований к Сайту </a:t>
            </a:r>
            <a:r>
              <a:rPr lang="ru-RU" sz="2000" dirty="0" smtClean="0"/>
              <a:t>: </a:t>
            </a:r>
            <a:endParaRPr lang="ru-RU" sz="2000" dirty="0"/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457200" y="4077072"/>
            <a:ext cx="7620000" cy="23417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1) не учитываются положения   Закона об образовании (например, ст. 26 в части управления образовательной организацией; ст. 27 в части структуры организации, ст. 30 в части перечня принимаемых организацией локальных актов и др. нормы);</a:t>
            </a:r>
          </a:p>
          <a:p>
            <a:r>
              <a:rPr lang="ru-RU" sz="1600" dirty="0" smtClean="0"/>
              <a:t>2) не выполняются в полном объеме Требований к структуре и содержательному наполнению Сайта;</a:t>
            </a:r>
          </a:p>
          <a:p>
            <a:r>
              <a:rPr lang="ru-RU" sz="1600" dirty="0" smtClean="0"/>
              <a:t>3) не выполняются требования Постановления Правительства к обновлению сведений на Сайте.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68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5791200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 smtClean="0"/>
              <a:t>Меры </a:t>
            </a:r>
            <a:r>
              <a:rPr lang="ru-RU" sz="3100" b="1" dirty="0"/>
              <a:t>юридической ответственности</a:t>
            </a:r>
            <a:r>
              <a:rPr lang="ru-RU" sz="3100" b="1" dirty="0" smtClean="0"/>
              <a:t>: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1080120"/>
          </a:xfrm>
        </p:spPr>
        <p:txBody>
          <a:bodyPr>
            <a:normAutofit lnSpcReduction="10000"/>
          </a:bodyPr>
          <a:lstStyle/>
          <a:p>
            <a:r>
              <a:rPr lang="ru-RU" sz="1800" dirty="0"/>
              <a:t>Выдается предписание об устранении выявленного нарушения. </a:t>
            </a:r>
          </a:p>
          <a:p>
            <a:pPr algn="just"/>
            <a:r>
              <a:rPr lang="ru-RU" sz="1800" dirty="0"/>
              <a:t>Указанный в предписании срок его исполнения не может превышать шесть месяцев.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6640" y="2276872"/>
            <a:ext cx="579120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профилактические мероприятия:</a:t>
            </a:r>
            <a:endParaRPr lang="ru-RU" sz="31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57200" y="3113825"/>
            <a:ext cx="7931224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/>
              <a:t>Минобразования Чувашии </a:t>
            </a:r>
            <a:r>
              <a:rPr lang="ru-RU" dirty="0" smtClean="0"/>
              <a:t>актуализировано </a:t>
            </a:r>
            <a:r>
              <a:rPr lang="ru-RU" dirty="0"/>
              <a:t>«Руководство по соблюдению требований при формировании открытых и общедоступных информационных ресурсов, содержащих информацию о деятельности образовательных организаций и обеспечении доступа к таким ресурсам посредством размещения их в информационно-телекоммуникационных сетях, в том числе на официальном сайте образовательной организации в сети «</a:t>
            </a:r>
            <a:r>
              <a:rPr lang="ru-RU" dirty="0" smtClean="0"/>
              <a:t>Интернет». </a:t>
            </a:r>
            <a:endParaRPr lang="ru-RU" dirty="0"/>
          </a:p>
          <a:p>
            <a:r>
              <a:rPr lang="ru-RU" dirty="0"/>
              <a:t>Руководство размещено на сайте </a:t>
            </a:r>
            <a:r>
              <a:rPr lang="ru-RU" dirty="0" smtClean="0"/>
              <a:t>министерства </a:t>
            </a:r>
            <a:r>
              <a:rPr lang="ru-RU" u="sng" dirty="0">
                <a:hlinkClick r:id="rId2"/>
              </a:rPr>
              <a:t>http://</a:t>
            </a:r>
            <a:r>
              <a:rPr lang="ru-RU" u="sng" dirty="0" smtClean="0">
                <a:hlinkClick r:id="rId2"/>
              </a:rPr>
              <a:t>www.obrazov.cap.ru/action/activity/nadzor-i-kontrolj-v-sfere-obrazovaniya/gosudarstvennaya-akkreditaciya-obrazovateljnoj-dey/2-profilaktika/8-publichnie-obsuzhdeniya-2020-god/publichnie-obsuzhdeniya-vo-2-kvartale-2020-goda</a:t>
            </a:r>
            <a:endParaRPr lang="ru-RU" u="sng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Все </a:t>
            </a:r>
            <a:r>
              <a:rPr lang="ru-RU" dirty="0"/>
              <a:t>заинтересованные лица могут направить свои вопросы, замечания и предложения на адрес электронной почты: </a:t>
            </a:r>
            <a:r>
              <a:rPr lang="ru-RU" dirty="0">
                <a:hlinkClick r:id="rId3"/>
              </a:rPr>
              <a:t>obrazov_upr_nadzor@cap.ru</a:t>
            </a:r>
            <a:r>
              <a:rPr lang="ru-RU" dirty="0"/>
              <a:t>  с пометкой «Для публичных обсуждений».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94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Номер слайда 2"/>
          <p:cNvSpPr txBox="1">
            <a:spLocks/>
          </p:cNvSpPr>
          <p:nvPr/>
        </p:nvSpPr>
        <p:spPr bwMode="auto">
          <a:xfrm>
            <a:off x="8459788" y="509588"/>
            <a:ext cx="4302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srgbClr val="00B2A9"/>
              </a:solidFill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04813"/>
            <a:ext cx="233363" cy="576262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>
            <a:off x="1476375" y="908050"/>
            <a:ext cx="6983413" cy="46038"/>
          </a:xfrm>
          <a:prstGeom prst="rect">
            <a:avLst/>
          </a:prstGeom>
          <a:gradFill flip="none" rotWithShape="1">
            <a:gsLst>
              <a:gs pos="22000">
                <a:srgbClr val="008CD2">
                  <a:lumMod val="98000"/>
                </a:srgbClr>
              </a:gs>
              <a:gs pos="100000">
                <a:srgbClr val="00B8AF"/>
              </a:gs>
              <a:gs pos="44000">
                <a:schemeClr val="accent1">
                  <a:tint val="23500"/>
                  <a:satMod val="160000"/>
                  <a:lumMod val="79000"/>
                </a:schemeClr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617663" y="273050"/>
            <a:ext cx="7491412" cy="476250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endParaRPr lang="ru-RU" sz="2800" b="1" cap="all" dirty="0">
              <a:solidFill>
                <a:srgbClr val="C0504D"/>
              </a:solidFill>
              <a:latin typeface="Calibri"/>
              <a:cs typeface="Arial" charset="0"/>
            </a:endParaRPr>
          </a:p>
        </p:txBody>
      </p:sp>
      <p:pic>
        <p:nvPicPr>
          <p:cNvPr id="419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1196975"/>
            <a:ext cx="7734300" cy="516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1258888" y="4581525"/>
            <a:ext cx="2305050" cy="28733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0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1. Образовательным организациям провести организационные, технические и иные мероприятия, направленные на обеспечение соблюдения обязательных требований к созданию и ведению Сайта.</a:t>
            </a:r>
          </a:p>
          <a:p>
            <a:pPr algn="just"/>
            <a:r>
              <a:rPr lang="ru-RU" dirty="0"/>
              <a:t>2. Актуализировать (обновить) информацию на Сайте, в том числе в связи с внесением изменений в локальные акты, учебные планы, другие документы, размещаемые на Сайте.</a:t>
            </a:r>
          </a:p>
          <a:p>
            <a:pPr algn="just"/>
            <a:r>
              <a:rPr lang="ru-RU" dirty="0"/>
              <a:t>3. При необходимости </a:t>
            </a:r>
            <a:r>
              <a:rPr lang="ru-RU" dirty="0" smtClean="0"/>
              <a:t>организовать </a:t>
            </a:r>
            <a:r>
              <a:rPr lang="ru-RU" dirty="0"/>
              <a:t>обучение ответственных лиц за создание и ведение Сайта.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1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420888"/>
            <a:ext cx="5791200" cy="1371600"/>
          </a:xfrm>
        </p:spPr>
        <p:txBody>
          <a:bodyPr/>
          <a:lstStyle/>
          <a:p>
            <a:pPr algn="ctr"/>
            <a:r>
              <a:rPr lang="ru-RU" dirty="0" smtClean="0"/>
              <a:t>Благодарю  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13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56</TotalTime>
  <Words>560</Words>
  <Application>Microsoft Office PowerPoint</Application>
  <PresentationFormat>Экран (4:3)</PresentationFormat>
  <Paragraphs>38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Главная</vt:lpstr>
      <vt:lpstr>    Результаты правоприменительной практики в рамках контрольно-надзорной деятельности Минобразования Чувашии   Скирневская Марина Анатольевна – начальник управления по надзору и контролю в сфере образования Минобразования Чувашии 16.06.2020 </vt:lpstr>
      <vt:lpstr>Результаты контрольно-надзорной деятельности:</vt:lpstr>
      <vt:lpstr>Основные НПА:</vt:lpstr>
      <vt:lpstr>Дополнительные НПА для детских садов и школ:</vt:lpstr>
      <vt:lpstr>Деяния образовательной организации, ведущие к нарушениям обязательных требований к Сайту:</vt:lpstr>
      <vt:lpstr>  Меры юридической ответственности:</vt:lpstr>
      <vt:lpstr>Презентация PowerPoint</vt:lpstr>
      <vt:lpstr>Предложения:</vt:lpstr>
      <vt:lpstr>Благодарю 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правоприменительной практики в рамках контрольно-надзорной деятельности Минобразования Чувашии   Скирневская Марина Анатольевна – начальник управления по надзору и контролю в сфере образования Минобразования Чувашии 16.06.2020</dc:title>
  <dc:creator>Минобразования Королева Татьяна Николаевна obr-nadzor3</dc:creator>
  <cp:lastModifiedBy>Королева</cp:lastModifiedBy>
  <cp:revision>10</cp:revision>
  <cp:lastPrinted>2020-06-16T08:51:26Z</cp:lastPrinted>
  <dcterms:modified xsi:type="dcterms:W3CDTF">2020-06-16T14:15:52Z</dcterms:modified>
</cp:coreProperties>
</file>