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358" r:id="rId2"/>
    <p:sldId id="270" r:id="rId3"/>
    <p:sldId id="461" r:id="rId4"/>
    <p:sldId id="259" r:id="rId5"/>
    <p:sldId id="263" r:id="rId6"/>
    <p:sldId id="462" r:id="rId7"/>
    <p:sldId id="463" r:id="rId8"/>
    <p:sldId id="460" r:id="rId9"/>
    <p:sldId id="464" r:id="rId10"/>
  </p:sldIdLst>
  <p:sldSz cx="9144000" cy="6858000" type="screen4x3"/>
  <p:notesSz cx="6797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0066FF"/>
    <a:srgbClr val="CC0000"/>
    <a:srgbClr val="800000"/>
    <a:srgbClr val="990033"/>
    <a:srgbClr val="000066"/>
    <a:srgbClr val="0000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3250" autoAdjust="0"/>
  </p:normalViewPr>
  <p:slideViewPr>
    <p:cSldViewPr snapToGrid="0"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F55E6-B7ED-4F43-BE60-9A75DB35C3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7FD734F-0A81-4AFB-9CF8-5F2A34E40FCE}">
      <dgm:prSet phldrT="[Текст]" custT="1"/>
      <dgm:spPr>
        <a:ln>
          <a:solidFill>
            <a:srgbClr val="3366FF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организует работу по формированию и развитию экспертного потенциала НСК в Чувашской Республике</a:t>
          </a:r>
          <a:endParaRPr lang="ru-RU" sz="1600" b="1" dirty="0"/>
        </a:p>
      </dgm:t>
    </dgm:pt>
    <dgm:pt modelId="{E5B3490E-435F-4E14-BF63-EFFF780D8C52}" type="parTrans" cxnId="{36525446-BCFC-45F4-A116-E5254A1FB7CD}">
      <dgm:prSet/>
      <dgm:spPr/>
      <dgm:t>
        <a:bodyPr/>
        <a:lstStyle/>
        <a:p>
          <a:endParaRPr lang="ru-RU" sz="1600"/>
        </a:p>
      </dgm:t>
    </dgm:pt>
    <dgm:pt modelId="{6556E570-23E8-4A49-9A23-B71D501C6F96}" type="sibTrans" cxnId="{36525446-BCFC-45F4-A116-E5254A1FB7CD}">
      <dgm:prSet/>
      <dgm:spPr/>
      <dgm:t>
        <a:bodyPr/>
        <a:lstStyle/>
        <a:p>
          <a:endParaRPr lang="ru-RU" sz="1600"/>
        </a:p>
      </dgm:t>
    </dgm:pt>
    <dgm:pt modelId="{09DA1AFC-316C-487D-AEC1-A5ECF55FBD74}">
      <dgm:prSet phldrT="[Текст]" custT="1"/>
      <dgm:spPr>
        <a:ln>
          <a:solidFill>
            <a:srgbClr val="3366FF"/>
          </a:solidFill>
        </a:ln>
      </dgm:spPr>
      <dgm:t>
        <a:bodyPr/>
        <a:lstStyle/>
        <a:p>
          <a:r>
            <a:rPr lang="ru-RU" sz="1600" b="1" dirty="0" smtClean="0"/>
            <a:t>проводит мониторинг основных параметров НСК в Чувашской Республике</a:t>
          </a:r>
          <a:endParaRPr lang="ru-RU" sz="1600" b="1" dirty="0"/>
        </a:p>
      </dgm:t>
    </dgm:pt>
    <dgm:pt modelId="{3ED9BCC6-60DD-405A-80E8-415E569B526A}" type="parTrans" cxnId="{0627A6FB-54E4-4449-ADF5-163CA65C54EF}">
      <dgm:prSet/>
      <dgm:spPr/>
      <dgm:t>
        <a:bodyPr/>
        <a:lstStyle/>
        <a:p>
          <a:endParaRPr lang="ru-RU" sz="1600"/>
        </a:p>
      </dgm:t>
    </dgm:pt>
    <dgm:pt modelId="{8C0BAC51-05EF-43B9-99DF-BE602226AC57}" type="sibTrans" cxnId="{0627A6FB-54E4-4449-ADF5-163CA65C54EF}">
      <dgm:prSet/>
      <dgm:spPr/>
      <dgm:t>
        <a:bodyPr/>
        <a:lstStyle/>
        <a:p>
          <a:endParaRPr lang="ru-RU" sz="1600"/>
        </a:p>
      </dgm:t>
    </dgm:pt>
    <dgm:pt modelId="{909DD9C6-FD54-4880-A648-42B26051034D}">
      <dgm:prSet phldrT="[Текст]" custT="1"/>
      <dgm:spPr>
        <a:ln>
          <a:solidFill>
            <a:srgbClr val="3366FF"/>
          </a:solidFill>
        </a:ln>
      </dgm:spPr>
      <dgm:t>
        <a:bodyPr/>
        <a:lstStyle/>
        <a:p>
          <a:r>
            <a:rPr lang="ru-RU" sz="1600" b="1" dirty="0" smtClean="0"/>
            <a:t>проводит анализ и обеспечивает использование лучшего опыта других субъектов РФ в области развития НСК</a:t>
          </a:r>
          <a:endParaRPr lang="ru-RU" sz="1600" b="1" dirty="0"/>
        </a:p>
      </dgm:t>
    </dgm:pt>
    <dgm:pt modelId="{92CADDE6-7C34-480F-9EEB-F7846353B730}" type="parTrans" cxnId="{41864476-FFCE-4FC0-8955-B0DE25F2C3BB}">
      <dgm:prSet/>
      <dgm:spPr/>
      <dgm:t>
        <a:bodyPr/>
        <a:lstStyle/>
        <a:p>
          <a:endParaRPr lang="ru-RU" sz="1600"/>
        </a:p>
      </dgm:t>
    </dgm:pt>
    <dgm:pt modelId="{9ED8FE6A-DD5E-4758-8CD0-2C8489743C5A}" type="sibTrans" cxnId="{41864476-FFCE-4FC0-8955-B0DE25F2C3BB}">
      <dgm:prSet/>
      <dgm:spPr/>
      <dgm:t>
        <a:bodyPr/>
        <a:lstStyle/>
        <a:p>
          <a:endParaRPr lang="ru-RU" sz="1600"/>
        </a:p>
      </dgm:t>
    </dgm:pt>
    <dgm:pt modelId="{6C7159D4-F668-4CBE-A97C-AA2825510AEF}">
      <dgm:prSet phldrT="[Текст]" custT="1"/>
      <dgm:spPr>
        <a:ln>
          <a:solidFill>
            <a:srgbClr val="3366FF"/>
          </a:solidFill>
        </a:ln>
      </dgm:spPr>
      <dgm:t>
        <a:bodyPr/>
        <a:lstStyle/>
        <a:p>
          <a:r>
            <a:rPr lang="ru-RU" sz="1600" b="1" dirty="0" smtClean="0"/>
            <a:t>Проводит мониторинг рынка труда и образовательных услуг в Чувашской Республике</a:t>
          </a:r>
          <a:endParaRPr lang="ru-RU" sz="1600" b="1" dirty="0"/>
        </a:p>
      </dgm:t>
    </dgm:pt>
    <dgm:pt modelId="{097D18A5-09B8-4892-A5D2-13DD449F7CBA}" type="parTrans" cxnId="{F05BC4F4-6D8F-4778-884D-3D088627D3DE}">
      <dgm:prSet/>
      <dgm:spPr/>
      <dgm:t>
        <a:bodyPr/>
        <a:lstStyle/>
        <a:p>
          <a:endParaRPr lang="ru-RU" sz="1600"/>
        </a:p>
      </dgm:t>
    </dgm:pt>
    <dgm:pt modelId="{E2EA5FC7-2793-441F-87A4-33E2D9676239}" type="sibTrans" cxnId="{F05BC4F4-6D8F-4778-884D-3D088627D3DE}">
      <dgm:prSet/>
      <dgm:spPr/>
      <dgm:t>
        <a:bodyPr/>
        <a:lstStyle/>
        <a:p>
          <a:endParaRPr lang="ru-RU" sz="1600"/>
        </a:p>
      </dgm:t>
    </dgm:pt>
    <dgm:pt modelId="{C33F8A1E-C0C6-498F-B4D2-CCF5C1C3D3D0}">
      <dgm:prSet phldrT="[Текст]" custT="1"/>
      <dgm:spPr>
        <a:ln>
          <a:solidFill>
            <a:srgbClr val="3366FF"/>
          </a:solidFill>
        </a:ln>
      </dgm:spPr>
      <dgm:t>
        <a:bodyPr/>
        <a:lstStyle/>
        <a:p>
          <a:r>
            <a:rPr lang="ru-RU" sz="1600" b="1" dirty="0" smtClean="0"/>
            <a:t>осуществляет консультационную и организационно-методическую поддержку в части НСК</a:t>
          </a:r>
          <a:endParaRPr lang="ru-RU" sz="1600" b="1" dirty="0"/>
        </a:p>
      </dgm:t>
    </dgm:pt>
    <dgm:pt modelId="{F60C4C2F-1883-420B-8F32-CE56BD1DD3A6}" type="parTrans" cxnId="{02789995-4805-48DB-9626-04967AA7D248}">
      <dgm:prSet/>
      <dgm:spPr/>
      <dgm:t>
        <a:bodyPr/>
        <a:lstStyle/>
        <a:p>
          <a:endParaRPr lang="ru-RU" sz="1600"/>
        </a:p>
      </dgm:t>
    </dgm:pt>
    <dgm:pt modelId="{1075EC84-A22B-43FC-91D8-3C9573A4B3CB}" type="sibTrans" cxnId="{02789995-4805-48DB-9626-04967AA7D248}">
      <dgm:prSet/>
      <dgm:spPr/>
      <dgm:t>
        <a:bodyPr/>
        <a:lstStyle/>
        <a:p>
          <a:endParaRPr lang="ru-RU" sz="1600"/>
        </a:p>
      </dgm:t>
    </dgm:pt>
    <dgm:pt modelId="{E98582ED-6768-4D1A-8810-9D3B29635852}" type="pres">
      <dgm:prSet presAssocID="{ECAF55E6-B7ED-4F43-BE60-9A75DB35C3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F0DF89-41C8-4F8B-9F9A-CF0E52E44FF8}" type="pres">
      <dgm:prSet presAssocID="{ECAF55E6-B7ED-4F43-BE60-9A75DB35C39C}" presName="Name1" presStyleCnt="0"/>
      <dgm:spPr/>
    </dgm:pt>
    <dgm:pt modelId="{AF827AC8-2737-40F2-AFCD-1C148FFDBAB7}" type="pres">
      <dgm:prSet presAssocID="{ECAF55E6-B7ED-4F43-BE60-9A75DB35C39C}" presName="cycle" presStyleCnt="0"/>
      <dgm:spPr/>
    </dgm:pt>
    <dgm:pt modelId="{79A43E6F-D484-4487-8758-B0B914BE8FD7}" type="pres">
      <dgm:prSet presAssocID="{ECAF55E6-B7ED-4F43-BE60-9A75DB35C39C}" presName="srcNode" presStyleLbl="node1" presStyleIdx="0" presStyleCnt="5"/>
      <dgm:spPr/>
    </dgm:pt>
    <dgm:pt modelId="{371AA4CE-E21F-476D-9A09-33E13FF22797}" type="pres">
      <dgm:prSet presAssocID="{ECAF55E6-B7ED-4F43-BE60-9A75DB35C39C}" presName="conn" presStyleLbl="parChTrans1D2" presStyleIdx="0" presStyleCnt="1"/>
      <dgm:spPr/>
      <dgm:t>
        <a:bodyPr/>
        <a:lstStyle/>
        <a:p>
          <a:endParaRPr lang="ru-RU"/>
        </a:p>
      </dgm:t>
    </dgm:pt>
    <dgm:pt modelId="{4E416464-AF37-4B88-85D7-3E231CD28A4D}" type="pres">
      <dgm:prSet presAssocID="{ECAF55E6-B7ED-4F43-BE60-9A75DB35C39C}" presName="extraNode" presStyleLbl="node1" presStyleIdx="0" presStyleCnt="5"/>
      <dgm:spPr/>
    </dgm:pt>
    <dgm:pt modelId="{86ABE464-344A-4C54-878A-65A9BFAB5B74}" type="pres">
      <dgm:prSet presAssocID="{ECAF55E6-B7ED-4F43-BE60-9A75DB35C39C}" presName="dstNode" presStyleLbl="node1" presStyleIdx="0" presStyleCnt="5"/>
      <dgm:spPr/>
    </dgm:pt>
    <dgm:pt modelId="{960B9193-6BE9-4D51-9E54-A0F1803AC70C}" type="pres">
      <dgm:prSet presAssocID="{97FD734F-0A81-4AFB-9CF8-5F2A34E40FC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59EC1-5FB3-4CCC-BEF1-7B898B5F3D3B}" type="pres">
      <dgm:prSet presAssocID="{97FD734F-0A81-4AFB-9CF8-5F2A34E40FCE}" presName="accent_1" presStyleCnt="0"/>
      <dgm:spPr/>
    </dgm:pt>
    <dgm:pt modelId="{6D19CF11-984E-4044-8F58-D112C1C06430}" type="pres">
      <dgm:prSet presAssocID="{97FD734F-0A81-4AFB-9CF8-5F2A34E40FCE}" presName="accentRepeatNode" presStyleLbl="solidFgAcc1" presStyleIdx="0" presStyleCnt="5"/>
      <dgm:spPr/>
    </dgm:pt>
    <dgm:pt modelId="{9511A5E9-F71F-45D3-813A-7CFEA17670A5}" type="pres">
      <dgm:prSet presAssocID="{09DA1AFC-316C-487D-AEC1-A5ECF55FBD7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FF619-2BFC-4967-9F1A-F1D42A66362C}" type="pres">
      <dgm:prSet presAssocID="{09DA1AFC-316C-487D-AEC1-A5ECF55FBD74}" presName="accent_2" presStyleCnt="0"/>
      <dgm:spPr/>
    </dgm:pt>
    <dgm:pt modelId="{B23B75D8-CEFE-4DA8-8695-62900C6C7C41}" type="pres">
      <dgm:prSet presAssocID="{09DA1AFC-316C-487D-AEC1-A5ECF55FBD74}" presName="accentRepeatNode" presStyleLbl="solidFgAcc1" presStyleIdx="1" presStyleCnt="5"/>
      <dgm:spPr/>
    </dgm:pt>
    <dgm:pt modelId="{4BA5D4C8-7903-4165-BDF5-7C5DE9C2086E}" type="pres">
      <dgm:prSet presAssocID="{909DD9C6-FD54-4880-A648-42B26051034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12C3-DFE5-4EA4-8099-CF5AB82F3ECF}" type="pres">
      <dgm:prSet presAssocID="{909DD9C6-FD54-4880-A648-42B26051034D}" presName="accent_3" presStyleCnt="0"/>
      <dgm:spPr/>
    </dgm:pt>
    <dgm:pt modelId="{10332C79-C6A0-4DD3-AAF1-FAD81AEB0A3A}" type="pres">
      <dgm:prSet presAssocID="{909DD9C6-FD54-4880-A648-42B26051034D}" presName="accentRepeatNode" presStyleLbl="solidFgAcc1" presStyleIdx="2" presStyleCnt="5"/>
      <dgm:spPr/>
    </dgm:pt>
    <dgm:pt modelId="{92DB0835-4D44-4257-A1DD-1CE8C02C481B}" type="pres">
      <dgm:prSet presAssocID="{6C7159D4-F668-4CBE-A97C-AA2825510AE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66288-A26F-47DC-B1B0-C531CDC68CF5}" type="pres">
      <dgm:prSet presAssocID="{6C7159D4-F668-4CBE-A97C-AA2825510AEF}" presName="accent_4" presStyleCnt="0"/>
      <dgm:spPr/>
    </dgm:pt>
    <dgm:pt modelId="{761C04E0-31DD-44D9-88C4-6BD3E74A2F04}" type="pres">
      <dgm:prSet presAssocID="{6C7159D4-F668-4CBE-A97C-AA2825510AEF}" presName="accentRepeatNode" presStyleLbl="solidFgAcc1" presStyleIdx="3" presStyleCnt="5"/>
      <dgm:spPr/>
    </dgm:pt>
    <dgm:pt modelId="{FB4D4C9B-E73B-4D6E-B66A-C0DF3F6039ED}" type="pres">
      <dgm:prSet presAssocID="{C33F8A1E-C0C6-498F-B4D2-CCF5C1C3D3D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2271A-DFFB-4AF8-A954-E9EF75610625}" type="pres">
      <dgm:prSet presAssocID="{C33F8A1E-C0C6-498F-B4D2-CCF5C1C3D3D0}" presName="accent_5" presStyleCnt="0"/>
      <dgm:spPr/>
    </dgm:pt>
    <dgm:pt modelId="{123A781C-22FD-4E53-95EB-D54709E2E273}" type="pres">
      <dgm:prSet presAssocID="{C33F8A1E-C0C6-498F-B4D2-CCF5C1C3D3D0}" presName="accentRepeatNode" presStyleLbl="solidFgAcc1" presStyleIdx="4" presStyleCnt="5"/>
      <dgm:spPr/>
    </dgm:pt>
  </dgm:ptLst>
  <dgm:cxnLst>
    <dgm:cxn modelId="{A1FAF852-AF2E-4832-94B8-F12A4ECE5A8D}" type="presOf" srcId="{09DA1AFC-316C-487D-AEC1-A5ECF55FBD74}" destId="{9511A5E9-F71F-45D3-813A-7CFEA17670A5}" srcOrd="0" destOrd="0" presId="urn:microsoft.com/office/officeart/2008/layout/VerticalCurvedList"/>
    <dgm:cxn modelId="{CB632930-27BA-4567-B83F-9DB42BEEF0B6}" type="presOf" srcId="{97FD734F-0A81-4AFB-9CF8-5F2A34E40FCE}" destId="{960B9193-6BE9-4D51-9E54-A0F1803AC70C}" srcOrd="0" destOrd="0" presId="urn:microsoft.com/office/officeart/2008/layout/VerticalCurvedList"/>
    <dgm:cxn modelId="{E0F779DE-E4B8-42C4-AB44-4AA8562B657B}" type="presOf" srcId="{6C7159D4-F668-4CBE-A97C-AA2825510AEF}" destId="{92DB0835-4D44-4257-A1DD-1CE8C02C481B}" srcOrd="0" destOrd="0" presId="urn:microsoft.com/office/officeart/2008/layout/VerticalCurvedList"/>
    <dgm:cxn modelId="{0CBA865D-9485-4D57-91F7-939EFC6666AE}" type="presOf" srcId="{ECAF55E6-B7ED-4F43-BE60-9A75DB35C39C}" destId="{E98582ED-6768-4D1A-8810-9D3B29635852}" srcOrd="0" destOrd="0" presId="urn:microsoft.com/office/officeart/2008/layout/VerticalCurvedList"/>
    <dgm:cxn modelId="{F05BC4F4-6D8F-4778-884D-3D088627D3DE}" srcId="{ECAF55E6-B7ED-4F43-BE60-9A75DB35C39C}" destId="{6C7159D4-F668-4CBE-A97C-AA2825510AEF}" srcOrd="3" destOrd="0" parTransId="{097D18A5-09B8-4892-A5D2-13DD449F7CBA}" sibTransId="{E2EA5FC7-2793-441F-87A4-33E2D9676239}"/>
    <dgm:cxn modelId="{DC398847-1B09-41F8-85A3-B7D67D4DFFD0}" type="presOf" srcId="{6556E570-23E8-4A49-9A23-B71D501C6F96}" destId="{371AA4CE-E21F-476D-9A09-33E13FF22797}" srcOrd="0" destOrd="0" presId="urn:microsoft.com/office/officeart/2008/layout/VerticalCurvedList"/>
    <dgm:cxn modelId="{41864476-FFCE-4FC0-8955-B0DE25F2C3BB}" srcId="{ECAF55E6-B7ED-4F43-BE60-9A75DB35C39C}" destId="{909DD9C6-FD54-4880-A648-42B26051034D}" srcOrd="2" destOrd="0" parTransId="{92CADDE6-7C34-480F-9EEB-F7846353B730}" sibTransId="{9ED8FE6A-DD5E-4758-8CD0-2C8489743C5A}"/>
    <dgm:cxn modelId="{0627A6FB-54E4-4449-ADF5-163CA65C54EF}" srcId="{ECAF55E6-B7ED-4F43-BE60-9A75DB35C39C}" destId="{09DA1AFC-316C-487D-AEC1-A5ECF55FBD74}" srcOrd="1" destOrd="0" parTransId="{3ED9BCC6-60DD-405A-80E8-415E569B526A}" sibTransId="{8C0BAC51-05EF-43B9-99DF-BE602226AC57}"/>
    <dgm:cxn modelId="{36525446-BCFC-45F4-A116-E5254A1FB7CD}" srcId="{ECAF55E6-B7ED-4F43-BE60-9A75DB35C39C}" destId="{97FD734F-0A81-4AFB-9CF8-5F2A34E40FCE}" srcOrd="0" destOrd="0" parTransId="{E5B3490E-435F-4E14-BF63-EFFF780D8C52}" sibTransId="{6556E570-23E8-4A49-9A23-B71D501C6F96}"/>
    <dgm:cxn modelId="{02789995-4805-48DB-9626-04967AA7D248}" srcId="{ECAF55E6-B7ED-4F43-BE60-9A75DB35C39C}" destId="{C33F8A1E-C0C6-498F-B4D2-CCF5C1C3D3D0}" srcOrd="4" destOrd="0" parTransId="{F60C4C2F-1883-420B-8F32-CE56BD1DD3A6}" sibTransId="{1075EC84-A22B-43FC-91D8-3C9573A4B3CB}"/>
    <dgm:cxn modelId="{80B7C5E4-A419-497E-9BF1-1EEB6C80FCA5}" type="presOf" srcId="{909DD9C6-FD54-4880-A648-42B26051034D}" destId="{4BA5D4C8-7903-4165-BDF5-7C5DE9C2086E}" srcOrd="0" destOrd="0" presId="urn:microsoft.com/office/officeart/2008/layout/VerticalCurvedList"/>
    <dgm:cxn modelId="{1BF2E4A8-361F-40A8-8376-983B41EAED72}" type="presOf" srcId="{C33F8A1E-C0C6-498F-B4D2-CCF5C1C3D3D0}" destId="{FB4D4C9B-E73B-4D6E-B66A-C0DF3F6039ED}" srcOrd="0" destOrd="0" presId="urn:microsoft.com/office/officeart/2008/layout/VerticalCurvedList"/>
    <dgm:cxn modelId="{64D5E090-90CF-4D34-86E6-BF2A7904EEB7}" type="presParOf" srcId="{E98582ED-6768-4D1A-8810-9D3B29635852}" destId="{ECF0DF89-41C8-4F8B-9F9A-CF0E52E44FF8}" srcOrd="0" destOrd="0" presId="urn:microsoft.com/office/officeart/2008/layout/VerticalCurvedList"/>
    <dgm:cxn modelId="{27322DF3-0879-4C6C-BFC3-44B083DA9F4F}" type="presParOf" srcId="{ECF0DF89-41C8-4F8B-9F9A-CF0E52E44FF8}" destId="{AF827AC8-2737-40F2-AFCD-1C148FFDBAB7}" srcOrd="0" destOrd="0" presId="urn:microsoft.com/office/officeart/2008/layout/VerticalCurvedList"/>
    <dgm:cxn modelId="{648DA5FD-2173-4FDE-B8B0-F9EF0BCD3899}" type="presParOf" srcId="{AF827AC8-2737-40F2-AFCD-1C148FFDBAB7}" destId="{79A43E6F-D484-4487-8758-B0B914BE8FD7}" srcOrd="0" destOrd="0" presId="urn:microsoft.com/office/officeart/2008/layout/VerticalCurvedList"/>
    <dgm:cxn modelId="{69ABE0FF-4D99-4157-8C17-3E5091ED0F6B}" type="presParOf" srcId="{AF827AC8-2737-40F2-AFCD-1C148FFDBAB7}" destId="{371AA4CE-E21F-476D-9A09-33E13FF22797}" srcOrd="1" destOrd="0" presId="urn:microsoft.com/office/officeart/2008/layout/VerticalCurvedList"/>
    <dgm:cxn modelId="{FBEBAF8C-4484-4911-ACE1-35994F165A09}" type="presParOf" srcId="{AF827AC8-2737-40F2-AFCD-1C148FFDBAB7}" destId="{4E416464-AF37-4B88-85D7-3E231CD28A4D}" srcOrd="2" destOrd="0" presId="urn:microsoft.com/office/officeart/2008/layout/VerticalCurvedList"/>
    <dgm:cxn modelId="{F0526CAE-3307-48BA-8C55-F944229F160E}" type="presParOf" srcId="{AF827AC8-2737-40F2-AFCD-1C148FFDBAB7}" destId="{86ABE464-344A-4C54-878A-65A9BFAB5B74}" srcOrd="3" destOrd="0" presId="urn:microsoft.com/office/officeart/2008/layout/VerticalCurvedList"/>
    <dgm:cxn modelId="{6247E4B4-92B8-45B1-8E11-EBAFD0D98488}" type="presParOf" srcId="{ECF0DF89-41C8-4F8B-9F9A-CF0E52E44FF8}" destId="{960B9193-6BE9-4D51-9E54-A0F1803AC70C}" srcOrd="1" destOrd="0" presId="urn:microsoft.com/office/officeart/2008/layout/VerticalCurvedList"/>
    <dgm:cxn modelId="{DACFFC8D-E1A3-4E49-BB4A-641F750B5A54}" type="presParOf" srcId="{ECF0DF89-41C8-4F8B-9F9A-CF0E52E44FF8}" destId="{34859EC1-5FB3-4CCC-BEF1-7B898B5F3D3B}" srcOrd="2" destOrd="0" presId="urn:microsoft.com/office/officeart/2008/layout/VerticalCurvedList"/>
    <dgm:cxn modelId="{BF87E7B9-6A65-4DA4-BD24-987657300DAB}" type="presParOf" srcId="{34859EC1-5FB3-4CCC-BEF1-7B898B5F3D3B}" destId="{6D19CF11-984E-4044-8F58-D112C1C06430}" srcOrd="0" destOrd="0" presId="urn:microsoft.com/office/officeart/2008/layout/VerticalCurvedList"/>
    <dgm:cxn modelId="{B571C55E-670B-4DE2-9846-88793B59A984}" type="presParOf" srcId="{ECF0DF89-41C8-4F8B-9F9A-CF0E52E44FF8}" destId="{9511A5E9-F71F-45D3-813A-7CFEA17670A5}" srcOrd="3" destOrd="0" presId="urn:microsoft.com/office/officeart/2008/layout/VerticalCurvedList"/>
    <dgm:cxn modelId="{50411F01-9D01-433E-88B0-8C9E2657E676}" type="presParOf" srcId="{ECF0DF89-41C8-4F8B-9F9A-CF0E52E44FF8}" destId="{9EEFF619-2BFC-4967-9F1A-F1D42A66362C}" srcOrd="4" destOrd="0" presId="urn:microsoft.com/office/officeart/2008/layout/VerticalCurvedList"/>
    <dgm:cxn modelId="{F0B1DCE3-2D33-496D-BF42-B3271B076E91}" type="presParOf" srcId="{9EEFF619-2BFC-4967-9F1A-F1D42A66362C}" destId="{B23B75D8-CEFE-4DA8-8695-62900C6C7C41}" srcOrd="0" destOrd="0" presId="urn:microsoft.com/office/officeart/2008/layout/VerticalCurvedList"/>
    <dgm:cxn modelId="{34E2B171-D965-4594-9544-E8327FA6FDC0}" type="presParOf" srcId="{ECF0DF89-41C8-4F8B-9F9A-CF0E52E44FF8}" destId="{4BA5D4C8-7903-4165-BDF5-7C5DE9C2086E}" srcOrd="5" destOrd="0" presId="urn:microsoft.com/office/officeart/2008/layout/VerticalCurvedList"/>
    <dgm:cxn modelId="{99108B35-22FB-4205-9CD4-426758BC0F3D}" type="presParOf" srcId="{ECF0DF89-41C8-4F8B-9F9A-CF0E52E44FF8}" destId="{327712C3-DFE5-4EA4-8099-CF5AB82F3ECF}" srcOrd="6" destOrd="0" presId="urn:microsoft.com/office/officeart/2008/layout/VerticalCurvedList"/>
    <dgm:cxn modelId="{632F3C3E-2238-47ED-AFE6-2C0358F723BC}" type="presParOf" srcId="{327712C3-DFE5-4EA4-8099-CF5AB82F3ECF}" destId="{10332C79-C6A0-4DD3-AAF1-FAD81AEB0A3A}" srcOrd="0" destOrd="0" presId="urn:microsoft.com/office/officeart/2008/layout/VerticalCurvedList"/>
    <dgm:cxn modelId="{C57392ED-633C-47FE-AB9E-BC63F6F241EF}" type="presParOf" srcId="{ECF0DF89-41C8-4F8B-9F9A-CF0E52E44FF8}" destId="{92DB0835-4D44-4257-A1DD-1CE8C02C481B}" srcOrd="7" destOrd="0" presId="urn:microsoft.com/office/officeart/2008/layout/VerticalCurvedList"/>
    <dgm:cxn modelId="{3E837072-6055-48BC-B8EF-CFE683DEDAC2}" type="presParOf" srcId="{ECF0DF89-41C8-4F8B-9F9A-CF0E52E44FF8}" destId="{E6366288-A26F-47DC-B1B0-C531CDC68CF5}" srcOrd="8" destOrd="0" presId="urn:microsoft.com/office/officeart/2008/layout/VerticalCurvedList"/>
    <dgm:cxn modelId="{0C7D5D80-D401-4CA9-8B1E-FDFD5F38FE71}" type="presParOf" srcId="{E6366288-A26F-47DC-B1B0-C531CDC68CF5}" destId="{761C04E0-31DD-44D9-88C4-6BD3E74A2F04}" srcOrd="0" destOrd="0" presId="urn:microsoft.com/office/officeart/2008/layout/VerticalCurvedList"/>
    <dgm:cxn modelId="{D53248BB-1607-4B4C-9C32-E354041F42D4}" type="presParOf" srcId="{ECF0DF89-41C8-4F8B-9F9A-CF0E52E44FF8}" destId="{FB4D4C9B-E73B-4D6E-B66A-C0DF3F6039ED}" srcOrd="9" destOrd="0" presId="urn:microsoft.com/office/officeart/2008/layout/VerticalCurvedList"/>
    <dgm:cxn modelId="{60F8B937-5DCA-4C82-9904-399858DCDF56}" type="presParOf" srcId="{ECF0DF89-41C8-4F8B-9F9A-CF0E52E44FF8}" destId="{2822271A-DFFB-4AF8-A954-E9EF75610625}" srcOrd="10" destOrd="0" presId="urn:microsoft.com/office/officeart/2008/layout/VerticalCurvedList"/>
    <dgm:cxn modelId="{742FDE5D-DB78-4C40-8048-E9505FC20F5E}" type="presParOf" srcId="{2822271A-DFFB-4AF8-A954-E9EF75610625}" destId="{123A781C-22FD-4E53-95EB-D54709E2E2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6F6F7-67D9-443E-A826-FF66555647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27221E33-927A-45BC-870A-49A3C8326A6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Мы - партнеры</a:t>
          </a:r>
          <a:r>
            <a:rPr lang="ru-RU" sz="1600" dirty="0">
              <a:solidFill>
                <a:schemeClr val="tx1"/>
              </a:solidFill>
            </a:rPr>
            <a:t>!</a:t>
          </a:r>
        </a:p>
      </dgm:t>
    </dgm:pt>
    <dgm:pt modelId="{72F9E40E-C0A9-4224-B136-3D07E3987D1E}" type="parTrans" cxnId="{F3AEADCB-D647-41C6-A27A-2C4623F65FF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1474D40-0881-49F8-AFCE-439DC9D4A330}" type="sibTrans" cxnId="{F3AEADCB-D647-41C6-A27A-2C4623F65FF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A56ED49-8077-448C-8561-0CE50EC2A1F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Кадры профессионального образования</a:t>
          </a:r>
        </a:p>
      </dgm:t>
    </dgm:pt>
    <dgm:pt modelId="{9331ECFE-AF1B-42A0-8FBB-C380D4B7237F}" type="parTrans" cxnId="{A9851121-88A9-4922-8631-13D851B051D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AFAA4E7-4318-4437-A142-84748E48F513}" type="sibTrans" cxnId="{A9851121-88A9-4922-8631-13D851B051D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EA1E5D0-00F7-48FB-95FA-8BDF1EE7C9E3}">
      <dgm:prSet phldrT="[Текст]"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Равные возможности</a:t>
          </a:r>
        </a:p>
      </dgm:t>
    </dgm:pt>
    <dgm:pt modelId="{1E52914F-02FE-4196-97EC-9CA50B2B09AC}" type="parTrans" cxnId="{E728926C-F936-46F5-9C19-E1ACD991DE7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E3EA614-FA35-4DFB-A90D-0E0939A11CFF}" type="sibTrans" cxnId="{E728926C-F936-46F5-9C19-E1ACD991DE77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7ABC0C7-24A6-48BC-A82A-2DC7E2B6C414}">
      <dgm:prSet phldrT="[Текст]"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От профессионального выбора к успешной карьере</a:t>
          </a:r>
          <a:endParaRPr lang="en-US" sz="1600" b="1" u="sng" dirty="0">
            <a:solidFill>
              <a:schemeClr val="tx1"/>
            </a:solidFill>
          </a:endParaRPr>
        </a:p>
      </dgm:t>
    </dgm:pt>
    <dgm:pt modelId="{12488AC9-ED28-4A79-B299-1F17836F4DB9}" type="parTrans" cxnId="{49F48111-F783-47C3-8756-66308D58098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16A3896-F62D-4CAC-994A-25A49784472F}" type="sibTrans" cxnId="{49F48111-F783-47C3-8756-66308D58098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3F002AA-6831-43CF-807D-08D383C614AF}">
      <dgm:prSet phldrT="[Текст]"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Цифровое образование поколения </a:t>
          </a:r>
          <a:r>
            <a:rPr lang="en-US" sz="1600" b="1" dirty="0">
              <a:solidFill>
                <a:schemeClr val="tx1"/>
              </a:solidFill>
            </a:rPr>
            <a:t>NEXT</a:t>
          </a:r>
        </a:p>
      </dgm:t>
    </dgm:pt>
    <dgm:pt modelId="{0A0FB37F-7AA0-4BF3-8093-9DB1B6FE0F20}" type="parTrans" cxnId="{04F5FF8C-5D1F-4A2D-9D2C-52DF8B9D477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FE1EA28-4C80-48B4-B559-67D30AAD740B}" type="sibTrans" cxnId="{04F5FF8C-5D1F-4A2D-9D2C-52DF8B9D477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AF11794-4BB5-43A1-BF11-7F89020EA2DB}">
      <dgm:prSet phldrT="[Текст]" custT="1"/>
      <dgm:spPr/>
      <dgm:t>
        <a:bodyPr/>
        <a:lstStyle/>
        <a:p>
          <a:pPr marL="0" marR="0" lvl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</a:rPr>
            <a:t>Наставничество на производстве</a:t>
          </a:r>
        </a:p>
      </dgm:t>
    </dgm:pt>
    <dgm:pt modelId="{96C556E8-9310-4A1E-8194-495A42FC57ED}" type="parTrans" cxnId="{80ABA77B-F0E2-47E7-B297-AE2ADD90C2D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99AAA25-F740-47E0-9431-5B572861F654}" type="sibTrans" cxnId="{80ABA77B-F0E2-47E7-B297-AE2ADD90C2D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B6CED07-EC27-44D6-B176-BBA34E5A8E2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>
              <a:solidFill>
                <a:schemeClr val="tx1"/>
              </a:solidFill>
            </a:rPr>
            <a:t>Профстандарты</a:t>
          </a:r>
          <a:r>
            <a:rPr lang="ru-RU" sz="1600" b="1" dirty="0">
              <a:solidFill>
                <a:schemeClr val="tx1"/>
              </a:solidFill>
            </a:rPr>
            <a:t> - инструменты подготовки профессионалов</a:t>
          </a:r>
        </a:p>
      </dgm:t>
    </dgm:pt>
    <dgm:pt modelId="{F074CC86-EAE2-4AFB-90D2-506DF807C580}" type="parTrans" cxnId="{0F64542A-1172-4801-992E-92B78440494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C9F9C41-EFCE-4591-BC50-C7147BED68AF}" type="sibTrans" cxnId="{0F64542A-1172-4801-992E-92B784404945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6B2C4AC-CD18-4E84-9118-23DD9AA1F559}" type="pres">
      <dgm:prSet presAssocID="{FFF6F6F7-67D9-443E-A826-FF6655564799}" presName="Name0" presStyleCnt="0">
        <dgm:presLayoutVars>
          <dgm:chMax val="7"/>
          <dgm:chPref val="7"/>
          <dgm:dir/>
        </dgm:presLayoutVars>
      </dgm:prSet>
      <dgm:spPr/>
    </dgm:pt>
    <dgm:pt modelId="{97CEBC9B-9681-4FC8-A022-CB534E9B6C66}" type="pres">
      <dgm:prSet presAssocID="{FFF6F6F7-67D9-443E-A826-FF6655564799}" presName="Name1" presStyleCnt="0"/>
      <dgm:spPr/>
    </dgm:pt>
    <dgm:pt modelId="{1116261D-858D-4025-BB35-BD667CDAE489}" type="pres">
      <dgm:prSet presAssocID="{FFF6F6F7-67D9-443E-A826-FF6655564799}" presName="cycle" presStyleCnt="0"/>
      <dgm:spPr/>
    </dgm:pt>
    <dgm:pt modelId="{4F873C78-8624-4FB4-BC60-83E9D49A54E6}" type="pres">
      <dgm:prSet presAssocID="{FFF6F6F7-67D9-443E-A826-FF6655564799}" presName="srcNode" presStyleLbl="node1" presStyleIdx="0" presStyleCnt="7"/>
      <dgm:spPr/>
    </dgm:pt>
    <dgm:pt modelId="{15771843-BDE0-4EEF-B853-DAE4C701AE83}" type="pres">
      <dgm:prSet presAssocID="{FFF6F6F7-67D9-443E-A826-FF6655564799}" presName="conn" presStyleLbl="parChTrans1D2" presStyleIdx="0" presStyleCnt="1"/>
      <dgm:spPr/>
      <dgm:t>
        <a:bodyPr/>
        <a:lstStyle/>
        <a:p>
          <a:endParaRPr lang="ru-RU"/>
        </a:p>
      </dgm:t>
    </dgm:pt>
    <dgm:pt modelId="{6A0635CC-550B-4B4B-8805-3A384930408D}" type="pres">
      <dgm:prSet presAssocID="{FFF6F6F7-67D9-443E-A826-FF6655564799}" presName="extraNode" presStyleLbl="node1" presStyleIdx="0" presStyleCnt="7"/>
      <dgm:spPr/>
    </dgm:pt>
    <dgm:pt modelId="{F5C572BE-1340-48E5-8FD9-45892BB85148}" type="pres">
      <dgm:prSet presAssocID="{FFF6F6F7-67D9-443E-A826-FF6655564799}" presName="dstNode" presStyleLbl="node1" presStyleIdx="0" presStyleCnt="7"/>
      <dgm:spPr/>
    </dgm:pt>
    <dgm:pt modelId="{05E6F3E4-DA4B-4A40-9295-29D111498058}" type="pres">
      <dgm:prSet presAssocID="{27221E33-927A-45BC-870A-49A3C8326A62}" presName="text_1" presStyleLbl="node1" presStyleIdx="0" presStyleCnt="7" custLinFactNeighborX="77" custLinFactNeighborY="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282FD-17A6-47D0-93FF-8632551BCC26}" type="pres">
      <dgm:prSet presAssocID="{27221E33-927A-45BC-870A-49A3C8326A62}" presName="accent_1" presStyleCnt="0"/>
      <dgm:spPr/>
    </dgm:pt>
    <dgm:pt modelId="{2036C3C5-6FA1-457F-A4B3-3F0BCF156779}" type="pres">
      <dgm:prSet presAssocID="{27221E33-927A-45BC-870A-49A3C8326A62}" presName="accentRepeatNode" presStyleLbl="solidFgAcc1" presStyleIdx="0" presStyleCnt="7"/>
      <dgm:spPr/>
    </dgm:pt>
    <dgm:pt modelId="{E9912AF8-2CAA-49A6-B4A1-00AF2BB58E74}" type="pres">
      <dgm:prSet presAssocID="{3B6CED07-EC27-44D6-B176-BBA34E5A8E2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8D248-E19D-461C-A55B-6FB70B3B477F}" type="pres">
      <dgm:prSet presAssocID="{3B6CED07-EC27-44D6-B176-BBA34E5A8E21}" presName="accent_2" presStyleCnt="0"/>
      <dgm:spPr/>
    </dgm:pt>
    <dgm:pt modelId="{AF2C630E-0020-4108-B06E-76EC97506A3A}" type="pres">
      <dgm:prSet presAssocID="{3B6CED07-EC27-44D6-B176-BBA34E5A8E21}" presName="accentRepeatNode" presStyleLbl="solidFgAcc1" presStyleIdx="1" presStyleCnt="7"/>
      <dgm:spPr/>
    </dgm:pt>
    <dgm:pt modelId="{62C1F2A2-CAF4-41C6-887D-233F6436ED0E}" type="pres">
      <dgm:prSet presAssocID="{3A56ED49-8077-448C-8561-0CE50EC2A1F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B56C6-4D7A-4898-B852-CF549B23274D}" type="pres">
      <dgm:prSet presAssocID="{3A56ED49-8077-448C-8561-0CE50EC2A1FE}" presName="accent_3" presStyleCnt="0"/>
      <dgm:spPr/>
    </dgm:pt>
    <dgm:pt modelId="{0AE20E0D-591E-4442-B41F-4BF94579FA23}" type="pres">
      <dgm:prSet presAssocID="{3A56ED49-8077-448C-8561-0CE50EC2A1FE}" presName="accentRepeatNode" presStyleLbl="solidFgAcc1" presStyleIdx="2" presStyleCnt="7"/>
      <dgm:spPr/>
    </dgm:pt>
    <dgm:pt modelId="{D44A9BBA-A044-4125-9247-DC03D4CD7F2C}" type="pres">
      <dgm:prSet presAssocID="{B7ABC0C7-24A6-48BC-A82A-2DC7E2B6C41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9F302-23D3-411F-8989-AC81AA996EB6}" type="pres">
      <dgm:prSet presAssocID="{B7ABC0C7-24A6-48BC-A82A-2DC7E2B6C414}" presName="accent_4" presStyleCnt="0"/>
      <dgm:spPr/>
    </dgm:pt>
    <dgm:pt modelId="{F0A6F8F0-98FC-48A5-B4F0-DDF47D88F8FC}" type="pres">
      <dgm:prSet presAssocID="{B7ABC0C7-24A6-48BC-A82A-2DC7E2B6C414}" presName="accentRepeatNode" presStyleLbl="solidFgAcc1" presStyleIdx="3" presStyleCnt="7"/>
      <dgm:spPr/>
    </dgm:pt>
    <dgm:pt modelId="{1F583CDE-3207-48D7-A33B-126100B90FCD}" type="pres">
      <dgm:prSet presAssocID="{C3F002AA-6831-43CF-807D-08D383C614A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D78E-1893-480E-9560-76363F683378}" type="pres">
      <dgm:prSet presAssocID="{C3F002AA-6831-43CF-807D-08D383C614AF}" presName="accent_5" presStyleCnt="0"/>
      <dgm:spPr/>
    </dgm:pt>
    <dgm:pt modelId="{72F9DD72-EE69-4EFC-BB38-399C3299BAE7}" type="pres">
      <dgm:prSet presAssocID="{C3F002AA-6831-43CF-807D-08D383C614AF}" presName="accentRepeatNode" presStyleLbl="solidFgAcc1" presStyleIdx="4" presStyleCnt="7"/>
      <dgm:spPr/>
    </dgm:pt>
    <dgm:pt modelId="{C2D0D6ED-2889-41A6-B3C6-2A0262915004}" type="pres">
      <dgm:prSet presAssocID="{8EA1E5D0-00F7-48FB-95FA-8BDF1EE7C9E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D7EDB-2A96-4A05-9AD6-E551A694537F}" type="pres">
      <dgm:prSet presAssocID="{8EA1E5D0-00F7-48FB-95FA-8BDF1EE7C9E3}" presName="accent_6" presStyleCnt="0"/>
      <dgm:spPr/>
    </dgm:pt>
    <dgm:pt modelId="{57B4652F-155B-4CAC-8BE2-6414199E47FD}" type="pres">
      <dgm:prSet presAssocID="{8EA1E5D0-00F7-48FB-95FA-8BDF1EE7C9E3}" presName="accentRepeatNode" presStyleLbl="solidFgAcc1" presStyleIdx="5" presStyleCnt="7"/>
      <dgm:spPr/>
    </dgm:pt>
    <dgm:pt modelId="{2AA28577-1EE6-4F16-9FFC-2EE2153677B2}" type="pres">
      <dgm:prSet presAssocID="{9AF11794-4BB5-43A1-BF11-7F89020EA2D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3F4E-48C4-4930-B239-5D3F286FC055}" type="pres">
      <dgm:prSet presAssocID="{9AF11794-4BB5-43A1-BF11-7F89020EA2DB}" presName="accent_7" presStyleCnt="0"/>
      <dgm:spPr/>
    </dgm:pt>
    <dgm:pt modelId="{06230DDB-0CCD-4679-9DCD-6462B78A70A6}" type="pres">
      <dgm:prSet presAssocID="{9AF11794-4BB5-43A1-BF11-7F89020EA2DB}" presName="accentRepeatNode" presStyleLbl="solidFgAcc1" presStyleIdx="6" presStyleCnt="7"/>
      <dgm:spPr/>
    </dgm:pt>
  </dgm:ptLst>
  <dgm:cxnLst>
    <dgm:cxn modelId="{E2339B1A-45A4-4ADB-916A-649736E3CBE4}" type="presOf" srcId="{B7ABC0C7-24A6-48BC-A82A-2DC7E2B6C414}" destId="{D44A9BBA-A044-4125-9247-DC03D4CD7F2C}" srcOrd="0" destOrd="0" presId="urn:microsoft.com/office/officeart/2008/layout/VerticalCurvedList"/>
    <dgm:cxn modelId="{D43BE14C-CD5C-4E8D-AD94-BD091A49F375}" type="presOf" srcId="{9AF11794-4BB5-43A1-BF11-7F89020EA2DB}" destId="{2AA28577-1EE6-4F16-9FFC-2EE2153677B2}" srcOrd="0" destOrd="0" presId="urn:microsoft.com/office/officeart/2008/layout/VerticalCurvedList"/>
    <dgm:cxn modelId="{04F5FF8C-5D1F-4A2D-9D2C-52DF8B9D477F}" srcId="{FFF6F6F7-67D9-443E-A826-FF6655564799}" destId="{C3F002AA-6831-43CF-807D-08D383C614AF}" srcOrd="4" destOrd="0" parTransId="{0A0FB37F-7AA0-4BF3-8093-9DB1B6FE0F20}" sibTransId="{8FE1EA28-4C80-48B4-B559-67D30AAD740B}"/>
    <dgm:cxn modelId="{FA03A41D-571E-4789-BCF1-04794C9F7DCF}" type="presOf" srcId="{3A56ED49-8077-448C-8561-0CE50EC2A1FE}" destId="{62C1F2A2-CAF4-41C6-887D-233F6436ED0E}" srcOrd="0" destOrd="0" presId="urn:microsoft.com/office/officeart/2008/layout/VerticalCurvedList"/>
    <dgm:cxn modelId="{1FDE0218-0DC4-4520-9BEA-BEA9B489ECE4}" type="presOf" srcId="{3B6CED07-EC27-44D6-B176-BBA34E5A8E21}" destId="{E9912AF8-2CAA-49A6-B4A1-00AF2BB58E74}" srcOrd="0" destOrd="0" presId="urn:microsoft.com/office/officeart/2008/layout/VerticalCurvedList"/>
    <dgm:cxn modelId="{94F3C69D-0178-4A5D-A812-251C618EB09D}" type="presOf" srcId="{27221E33-927A-45BC-870A-49A3C8326A62}" destId="{05E6F3E4-DA4B-4A40-9295-29D111498058}" srcOrd="0" destOrd="0" presId="urn:microsoft.com/office/officeart/2008/layout/VerticalCurvedList"/>
    <dgm:cxn modelId="{49F48111-F783-47C3-8756-66308D580988}" srcId="{FFF6F6F7-67D9-443E-A826-FF6655564799}" destId="{B7ABC0C7-24A6-48BC-A82A-2DC7E2B6C414}" srcOrd="3" destOrd="0" parTransId="{12488AC9-ED28-4A79-B299-1F17836F4DB9}" sibTransId="{C16A3896-F62D-4CAC-994A-25A49784472F}"/>
    <dgm:cxn modelId="{E728926C-F936-46F5-9C19-E1ACD991DE77}" srcId="{FFF6F6F7-67D9-443E-A826-FF6655564799}" destId="{8EA1E5D0-00F7-48FB-95FA-8BDF1EE7C9E3}" srcOrd="5" destOrd="0" parTransId="{1E52914F-02FE-4196-97EC-9CA50B2B09AC}" sibTransId="{2E3EA614-FA35-4DFB-A90D-0E0939A11CFF}"/>
    <dgm:cxn modelId="{B0A31CC1-B1CB-4030-94B3-29D613C495D9}" type="presOf" srcId="{FFF6F6F7-67D9-443E-A826-FF6655564799}" destId="{36B2C4AC-CD18-4E84-9118-23DD9AA1F559}" srcOrd="0" destOrd="0" presId="urn:microsoft.com/office/officeart/2008/layout/VerticalCurvedList"/>
    <dgm:cxn modelId="{A9851121-88A9-4922-8631-13D851B051D7}" srcId="{FFF6F6F7-67D9-443E-A826-FF6655564799}" destId="{3A56ED49-8077-448C-8561-0CE50EC2A1FE}" srcOrd="2" destOrd="0" parTransId="{9331ECFE-AF1B-42A0-8FBB-C380D4B7237F}" sibTransId="{0AFAA4E7-4318-4437-A142-84748E48F513}"/>
    <dgm:cxn modelId="{F3AEADCB-D647-41C6-A27A-2C4623F65FF7}" srcId="{FFF6F6F7-67D9-443E-A826-FF6655564799}" destId="{27221E33-927A-45BC-870A-49A3C8326A62}" srcOrd="0" destOrd="0" parTransId="{72F9E40E-C0A9-4224-B136-3D07E3987D1E}" sibTransId="{B1474D40-0881-49F8-AFCE-439DC9D4A330}"/>
    <dgm:cxn modelId="{97A9521B-C149-4630-BEFF-39E775F0FD18}" type="presOf" srcId="{8EA1E5D0-00F7-48FB-95FA-8BDF1EE7C9E3}" destId="{C2D0D6ED-2889-41A6-B3C6-2A0262915004}" srcOrd="0" destOrd="0" presId="urn:microsoft.com/office/officeart/2008/layout/VerticalCurvedList"/>
    <dgm:cxn modelId="{80ABA77B-F0E2-47E7-B297-AE2ADD90C2DE}" srcId="{FFF6F6F7-67D9-443E-A826-FF6655564799}" destId="{9AF11794-4BB5-43A1-BF11-7F89020EA2DB}" srcOrd="6" destOrd="0" parTransId="{96C556E8-9310-4A1E-8194-495A42FC57ED}" sibTransId="{E99AAA25-F740-47E0-9431-5B572861F654}"/>
    <dgm:cxn modelId="{93DC77E8-CD8D-4F41-B0A3-39C4C16A0FCA}" type="presOf" srcId="{C3F002AA-6831-43CF-807D-08D383C614AF}" destId="{1F583CDE-3207-48D7-A33B-126100B90FCD}" srcOrd="0" destOrd="0" presId="urn:microsoft.com/office/officeart/2008/layout/VerticalCurvedList"/>
    <dgm:cxn modelId="{6075D29D-075B-43C9-B326-48741631BFCA}" type="presOf" srcId="{B1474D40-0881-49F8-AFCE-439DC9D4A330}" destId="{15771843-BDE0-4EEF-B853-DAE4C701AE83}" srcOrd="0" destOrd="0" presId="urn:microsoft.com/office/officeart/2008/layout/VerticalCurvedList"/>
    <dgm:cxn modelId="{0F64542A-1172-4801-992E-92B784404945}" srcId="{FFF6F6F7-67D9-443E-A826-FF6655564799}" destId="{3B6CED07-EC27-44D6-B176-BBA34E5A8E21}" srcOrd="1" destOrd="0" parTransId="{F074CC86-EAE2-4AFB-90D2-506DF807C580}" sibTransId="{5C9F9C41-EFCE-4591-BC50-C7147BED68AF}"/>
    <dgm:cxn modelId="{9BA65790-15C7-42E6-A60C-02C1953D5C0F}" type="presParOf" srcId="{36B2C4AC-CD18-4E84-9118-23DD9AA1F559}" destId="{97CEBC9B-9681-4FC8-A022-CB534E9B6C66}" srcOrd="0" destOrd="0" presId="urn:microsoft.com/office/officeart/2008/layout/VerticalCurvedList"/>
    <dgm:cxn modelId="{827489EF-7727-4EE0-9810-2E6570FE8E83}" type="presParOf" srcId="{97CEBC9B-9681-4FC8-A022-CB534E9B6C66}" destId="{1116261D-858D-4025-BB35-BD667CDAE489}" srcOrd="0" destOrd="0" presId="urn:microsoft.com/office/officeart/2008/layout/VerticalCurvedList"/>
    <dgm:cxn modelId="{0B845754-398B-472A-B23D-89E61B31F115}" type="presParOf" srcId="{1116261D-858D-4025-BB35-BD667CDAE489}" destId="{4F873C78-8624-4FB4-BC60-83E9D49A54E6}" srcOrd="0" destOrd="0" presId="urn:microsoft.com/office/officeart/2008/layout/VerticalCurvedList"/>
    <dgm:cxn modelId="{11AEF1E1-BA65-4750-87EB-AF9C4850334A}" type="presParOf" srcId="{1116261D-858D-4025-BB35-BD667CDAE489}" destId="{15771843-BDE0-4EEF-B853-DAE4C701AE83}" srcOrd="1" destOrd="0" presId="urn:microsoft.com/office/officeart/2008/layout/VerticalCurvedList"/>
    <dgm:cxn modelId="{B9499019-F214-4263-8301-7E23EA7603D5}" type="presParOf" srcId="{1116261D-858D-4025-BB35-BD667CDAE489}" destId="{6A0635CC-550B-4B4B-8805-3A384930408D}" srcOrd="2" destOrd="0" presId="urn:microsoft.com/office/officeart/2008/layout/VerticalCurvedList"/>
    <dgm:cxn modelId="{83AD3E62-0C7A-4B37-9EE8-77EAD01C0C99}" type="presParOf" srcId="{1116261D-858D-4025-BB35-BD667CDAE489}" destId="{F5C572BE-1340-48E5-8FD9-45892BB85148}" srcOrd="3" destOrd="0" presId="urn:microsoft.com/office/officeart/2008/layout/VerticalCurvedList"/>
    <dgm:cxn modelId="{6DD16FF1-0956-473D-82D8-A5EB196C0CDB}" type="presParOf" srcId="{97CEBC9B-9681-4FC8-A022-CB534E9B6C66}" destId="{05E6F3E4-DA4B-4A40-9295-29D111498058}" srcOrd="1" destOrd="0" presId="urn:microsoft.com/office/officeart/2008/layout/VerticalCurvedList"/>
    <dgm:cxn modelId="{0CF9DBBC-9FAA-48CE-9BC0-D05F40F10EA0}" type="presParOf" srcId="{97CEBC9B-9681-4FC8-A022-CB534E9B6C66}" destId="{B82282FD-17A6-47D0-93FF-8632551BCC26}" srcOrd="2" destOrd="0" presId="urn:microsoft.com/office/officeart/2008/layout/VerticalCurvedList"/>
    <dgm:cxn modelId="{3682758B-A625-4A59-9C22-C32F61A237C2}" type="presParOf" srcId="{B82282FD-17A6-47D0-93FF-8632551BCC26}" destId="{2036C3C5-6FA1-457F-A4B3-3F0BCF156779}" srcOrd="0" destOrd="0" presId="urn:microsoft.com/office/officeart/2008/layout/VerticalCurvedList"/>
    <dgm:cxn modelId="{F4902A52-763D-4235-87FA-D9E7A632351D}" type="presParOf" srcId="{97CEBC9B-9681-4FC8-A022-CB534E9B6C66}" destId="{E9912AF8-2CAA-49A6-B4A1-00AF2BB58E74}" srcOrd="3" destOrd="0" presId="urn:microsoft.com/office/officeart/2008/layout/VerticalCurvedList"/>
    <dgm:cxn modelId="{DD87D825-27B9-4803-871C-A5ADCDC06D4C}" type="presParOf" srcId="{97CEBC9B-9681-4FC8-A022-CB534E9B6C66}" destId="{37B8D248-E19D-461C-A55B-6FB70B3B477F}" srcOrd="4" destOrd="0" presId="urn:microsoft.com/office/officeart/2008/layout/VerticalCurvedList"/>
    <dgm:cxn modelId="{CEC3A240-7760-4633-8D13-49E4E0848DBA}" type="presParOf" srcId="{37B8D248-E19D-461C-A55B-6FB70B3B477F}" destId="{AF2C630E-0020-4108-B06E-76EC97506A3A}" srcOrd="0" destOrd="0" presId="urn:microsoft.com/office/officeart/2008/layout/VerticalCurvedList"/>
    <dgm:cxn modelId="{216B6990-EF87-4910-8D00-A3730D64E379}" type="presParOf" srcId="{97CEBC9B-9681-4FC8-A022-CB534E9B6C66}" destId="{62C1F2A2-CAF4-41C6-887D-233F6436ED0E}" srcOrd="5" destOrd="0" presId="urn:microsoft.com/office/officeart/2008/layout/VerticalCurvedList"/>
    <dgm:cxn modelId="{C1D3E42B-9BE5-485E-865C-FA077FFE8891}" type="presParOf" srcId="{97CEBC9B-9681-4FC8-A022-CB534E9B6C66}" destId="{FEEB56C6-4D7A-4898-B852-CF549B23274D}" srcOrd="6" destOrd="0" presId="urn:microsoft.com/office/officeart/2008/layout/VerticalCurvedList"/>
    <dgm:cxn modelId="{1767507A-043E-4934-8B01-15CBF2D6B664}" type="presParOf" srcId="{FEEB56C6-4D7A-4898-B852-CF549B23274D}" destId="{0AE20E0D-591E-4442-B41F-4BF94579FA23}" srcOrd="0" destOrd="0" presId="urn:microsoft.com/office/officeart/2008/layout/VerticalCurvedList"/>
    <dgm:cxn modelId="{2215EC0D-40EF-49BF-92C5-EAC7411F1BA1}" type="presParOf" srcId="{97CEBC9B-9681-4FC8-A022-CB534E9B6C66}" destId="{D44A9BBA-A044-4125-9247-DC03D4CD7F2C}" srcOrd="7" destOrd="0" presId="urn:microsoft.com/office/officeart/2008/layout/VerticalCurvedList"/>
    <dgm:cxn modelId="{3ECA69CE-8AB5-4582-BD81-D832AE4980DA}" type="presParOf" srcId="{97CEBC9B-9681-4FC8-A022-CB534E9B6C66}" destId="{9E59F302-23D3-411F-8989-AC81AA996EB6}" srcOrd="8" destOrd="0" presId="urn:microsoft.com/office/officeart/2008/layout/VerticalCurvedList"/>
    <dgm:cxn modelId="{C713FD23-8C03-42BE-ABEA-ACEA0A18CD4B}" type="presParOf" srcId="{9E59F302-23D3-411F-8989-AC81AA996EB6}" destId="{F0A6F8F0-98FC-48A5-B4F0-DDF47D88F8FC}" srcOrd="0" destOrd="0" presId="urn:microsoft.com/office/officeart/2008/layout/VerticalCurvedList"/>
    <dgm:cxn modelId="{988A543F-BC78-4197-A926-61360BA36B38}" type="presParOf" srcId="{97CEBC9B-9681-4FC8-A022-CB534E9B6C66}" destId="{1F583CDE-3207-48D7-A33B-126100B90FCD}" srcOrd="9" destOrd="0" presId="urn:microsoft.com/office/officeart/2008/layout/VerticalCurvedList"/>
    <dgm:cxn modelId="{1C9FAC0E-A7AE-481F-B40F-0A47CAB01492}" type="presParOf" srcId="{97CEBC9B-9681-4FC8-A022-CB534E9B6C66}" destId="{FB76D78E-1893-480E-9560-76363F683378}" srcOrd="10" destOrd="0" presId="urn:microsoft.com/office/officeart/2008/layout/VerticalCurvedList"/>
    <dgm:cxn modelId="{E2F6D7A6-A6CB-4B35-BFF1-7658AC6FB0C6}" type="presParOf" srcId="{FB76D78E-1893-480E-9560-76363F683378}" destId="{72F9DD72-EE69-4EFC-BB38-399C3299BAE7}" srcOrd="0" destOrd="0" presId="urn:microsoft.com/office/officeart/2008/layout/VerticalCurvedList"/>
    <dgm:cxn modelId="{45332FB7-681A-408B-AB98-0376E2012933}" type="presParOf" srcId="{97CEBC9B-9681-4FC8-A022-CB534E9B6C66}" destId="{C2D0D6ED-2889-41A6-B3C6-2A0262915004}" srcOrd="11" destOrd="0" presId="urn:microsoft.com/office/officeart/2008/layout/VerticalCurvedList"/>
    <dgm:cxn modelId="{18F3A089-5C74-4E53-8B72-C97055161019}" type="presParOf" srcId="{97CEBC9B-9681-4FC8-A022-CB534E9B6C66}" destId="{14ED7EDB-2A96-4A05-9AD6-E551A694537F}" srcOrd="12" destOrd="0" presId="urn:microsoft.com/office/officeart/2008/layout/VerticalCurvedList"/>
    <dgm:cxn modelId="{011A1591-5D97-4427-8C1D-1D1E6AF128D1}" type="presParOf" srcId="{14ED7EDB-2A96-4A05-9AD6-E551A694537F}" destId="{57B4652F-155B-4CAC-8BE2-6414199E47FD}" srcOrd="0" destOrd="0" presId="urn:microsoft.com/office/officeart/2008/layout/VerticalCurvedList"/>
    <dgm:cxn modelId="{8BE84723-FDD1-452C-8F9C-071C0696B28A}" type="presParOf" srcId="{97CEBC9B-9681-4FC8-A022-CB534E9B6C66}" destId="{2AA28577-1EE6-4F16-9FFC-2EE2153677B2}" srcOrd="13" destOrd="0" presId="urn:microsoft.com/office/officeart/2008/layout/VerticalCurvedList"/>
    <dgm:cxn modelId="{7FE0C0EF-7E40-456B-B713-B942D1387F6C}" type="presParOf" srcId="{97CEBC9B-9681-4FC8-A022-CB534E9B6C66}" destId="{7E113F4E-48C4-4930-B239-5D3F286FC055}" srcOrd="14" destOrd="0" presId="urn:microsoft.com/office/officeart/2008/layout/VerticalCurvedList"/>
    <dgm:cxn modelId="{B582CC8E-54CA-47F7-8010-05B9D6882AB7}" type="presParOf" srcId="{7E113F4E-48C4-4930-B239-5D3F286FC055}" destId="{06230DDB-0CCD-4679-9DCD-6462B78A70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A4CE-E21F-476D-9A09-33E13FF22797}">
      <dsp:nvSpPr>
        <dsp:cNvPr id="0" name=""/>
        <dsp:cNvSpPr/>
      </dsp:nvSpPr>
      <dsp:spPr>
        <a:xfrm>
          <a:off x="-5902879" y="-903341"/>
          <a:ext cx="7027271" cy="7027271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B9193-6BE9-4D51-9E54-A0F1803AC70C}">
      <dsp:nvSpPr>
        <dsp:cNvPr id="0" name=""/>
        <dsp:cNvSpPr/>
      </dsp:nvSpPr>
      <dsp:spPr>
        <a:xfrm>
          <a:off x="491414" y="326182"/>
          <a:ext cx="8032024" cy="65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14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организует работу по формированию и развитию экспертного потенциала НСК в Чувашской Республике</a:t>
          </a:r>
          <a:endParaRPr lang="ru-RU" sz="1600" b="1" kern="1200" dirty="0"/>
        </a:p>
      </dsp:txBody>
      <dsp:txXfrm>
        <a:off x="491414" y="326182"/>
        <a:ext cx="8032024" cy="652782"/>
      </dsp:txXfrm>
    </dsp:sp>
    <dsp:sp modelId="{6D19CF11-984E-4044-8F58-D112C1C06430}">
      <dsp:nvSpPr>
        <dsp:cNvPr id="0" name=""/>
        <dsp:cNvSpPr/>
      </dsp:nvSpPr>
      <dsp:spPr>
        <a:xfrm>
          <a:off x="83425" y="244584"/>
          <a:ext cx="815978" cy="815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A5E9-F71F-45D3-813A-7CFEA17670A5}">
      <dsp:nvSpPr>
        <dsp:cNvPr id="0" name=""/>
        <dsp:cNvSpPr/>
      </dsp:nvSpPr>
      <dsp:spPr>
        <a:xfrm>
          <a:off x="959178" y="1305042"/>
          <a:ext cx="7564259" cy="65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1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проводит мониторинг основных параметров НСК в Чувашской Республике</a:t>
          </a:r>
          <a:endParaRPr lang="ru-RU" sz="1600" b="1" kern="1200" dirty="0"/>
        </a:p>
      </dsp:txBody>
      <dsp:txXfrm>
        <a:off x="959178" y="1305042"/>
        <a:ext cx="7564259" cy="652782"/>
      </dsp:txXfrm>
    </dsp:sp>
    <dsp:sp modelId="{B23B75D8-CEFE-4DA8-8695-62900C6C7C41}">
      <dsp:nvSpPr>
        <dsp:cNvPr id="0" name=""/>
        <dsp:cNvSpPr/>
      </dsp:nvSpPr>
      <dsp:spPr>
        <a:xfrm>
          <a:off x="551189" y="1223445"/>
          <a:ext cx="815978" cy="815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5D4C8-7903-4165-BDF5-7C5DE9C2086E}">
      <dsp:nvSpPr>
        <dsp:cNvPr id="0" name=""/>
        <dsp:cNvSpPr/>
      </dsp:nvSpPr>
      <dsp:spPr>
        <a:xfrm>
          <a:off x="1102745" y="2283903"/>
          <a:ext cx="7420693" cy="65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1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проводит анализ и обеспечивает использование лучшего опыта других субъектов РФ в области развития НСК</a:t>
          </a:r>
          <a:endParaRPr lang="ru-RU" sz="1600" b="1" kern="1200" dirty="0"/>
        </a:p>
      </dsp:txBody>
      <dsp:txXfrm>
        <a:off x="1102745" y="2283903"/>
        <a:ext cx="7420693" cy="652782"/>
      </dsp:txXfrm>
    </dsp:sp>
    <dsp:sp modelId="{10332C79-C6A0-4DD3-AAF1-FAD81AEB0A3A}">
      <dsp:nvSpPr>
        <dsp:cNvPr id="0" name=""/>
        <dsp:cNvSpPr/>
      </dsp:nvSpPr>
      <dsp:spPr>
        <a:xfrm>
          <a:off x="694756" y="2202305"/>
          <a:ext cx="815978" cy="815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B0835-4D44-4257-A1DD-1CE8C02C481B}">
      <dsp:nvSpPr>
        <dsp:cNvPr id="0" name=""/>
        <dsp:cNvSpPr/>
      </dsp:nvSpPr>
      <dsp:spPr>
        <a:xfrm>
          <a:off x="959178" y="3262763"/>
          <a:ext cx="7564259" cy="65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1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Проводит мониторинг рынка труда и образовательных услуг в Чувашской Республике</a:t>
          </a:r>
          <a:endParaRPr lang="ru-RU" sz="1600" b="1" kern="1200" dirty="0"/>
        </a:p>
      </dsp:txBody>
      <dsp:txXfrm>
        <a:off x="959178" y="3262763"/>
        <a:ext cx="7564259" cy="652782"/>
      </dsp:txXfrm>
    </dsp:sp>
    <dsp:sp modelId="{761C04E0-31DD-44D9-88C4-6BD3E74A2F04}">
      <dsp:nvSpPr>
        <dsp:cNvPr id="0" name=""/>
        <dsp:cNvSpPr/>
      </dsp:nvSpPr>
      <dsp:spPr>
        <a:xfrm>
          <a:off x="551189" y="3181165"/>
          <a:ext cx="815978" cy="815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D4C9B-E73B-4D6E-B66A-C0DF3F6039ED}">
      <dsp:nvSpPr>
        <dsp:cNvPr id="0" name=""/>
        <dsp:cNvSpPr/>
      </dsp:nvSpPr>
      <dsp:spPr>
        <a:xfrm>
          <a:off x="491414" y="4241624"/>
          <a:ext cx="8032024" cy="652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14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осуществляет консультационную и организационно-методическую поддержку в части НСК</a:t>
          </a:r>
          <a:endParaRPr lang="ru-RU" sz="1600" b="1" kern="1200" dirty="0"/>
        </a:p>
      </dsp:txBody>
      <dsp:txXfrm>
        <a:off x="491414" y="4241624"/>
        <a:ext cx="8032024" cy="652782"/>
      </dsp:txXfrm>
    </dsp:sp>
    <dsp:sp modelId="{123A781C-22FD-4E53-95EB-D54709E2E273}">
      <dsp:nvSpPr>
        <dsp:cNvPr id="0" name=""/>
        <dsp:cNvSpPr/>
      </dsp:nvSpPr>
      <dsp:spPr>
        <a:xfrm>
          <a:off x="83425" y="4160026"/>
          <a:ext cx="815978" cy="815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71843-BDE0-4EEF-B853-DAE4C701AE83}">
      <dsp:nvSpPr>
        <dsp:cNvPr id="0" name=""/>
        <dsp:cNvSpPr/>
      </dsp:nvSpPr>
      <dsp:spPr>
        <a:xfrm>
          <a:off x="-6147982" y="-941256"/>
          <a:ext cx="7323541" cy="7323541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6F3E4-DA4B-4A40-9295-29D111498058}">
      <dsp:nvSpPr>
        <dsp:cNvPr id="0" name=""/>
        <dsp:cNvSpPr/>
      </dsp:nvSpPr>
      <dsp:spPr>
        <a:xfrm>
          <a:off x="384944" y="274570"/>
          <a:ext cx="4229642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Мы - партнеры</a:t>
          </a:r>
          <a:r>
            <a:rPr lang="ru-RU" sz="1600" kern="1200" dirty="0">
              <a:solidFill>
                <a:schemeClr val="tx1"/>
              </a:solidFill>
            </a:rPr>
            <a:t>!</a:t>
          </a:r>
        </a:p>
      </dsp:txBody>
      <dsp:txXfrm>
        <a:off x="384944" y="274570"/>
        <a:ext cx="4229642" cy="494480"/>
      </dsp:txXfrm>
    </dsp:sp>
    <dsp:sp modelId="{2036C3C5-6FA1-457F-A4B3-3F0BCF156779}">
      <dsp:nvSpPr>
        <dsp:cNvPr id="0" name=""/>
        <dsp:cNvSpPr/>
      </dsp:nvSpPr>
      <dsp:spPr>
        <a:xfrm>
          <a:off x="72637" y="185539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12AF8-2CAA-49A6-B4A1-00AF2BB58E74}">
      <dsp:nvSpPr>
        <dsp:cNvPr id="0" name=""/>
        <dsp:cNvSpPr/>
      </dsp:nvSpPr>
      <dsp:spPr>
        <a:xfrm>
          <a:off x="829484" y="989505"/>
          <a:ext cx="3781845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>
              <a:solidFill>
                <a:schemeClr val="tx1"/>
              </a:solidFill>
            </a:rPr>
            <a:t>Профстандарты</a:t>
          </a:r>
          <a:r>
            <a:rPr lang="ru-RU" sz="1600" b="1" kern="1200" dirty="0">
              <a:solidFill>
                <a:schemeClr val="tx1"/>
              </a:solidFill>
            </a:rPr>
            <a:t> - инструменты подготовки профессионалов</a:t>
          </a:r>
        </a:p>
      </dsp:txBody>
      <dsp:txXfrm>
        <a:off x="829484" y="989505"/>
        <a:ext cx="3781845" cy="494480"/>
      </dsp:txXfrm>
    </dsp:sp>
    <dsp:sp modelId="{AF2C630E-0020-4108-B06E-76EC97506A3A}">
      <dsp:nvSpPr>
        <dsp:cNvPr id="0" name=""/>
        <dsp:cNvSpPr/>
      </dsp:nvSpPr>
      <dsp:spPr>
        <a:xfrm>
          <a:off x="520434" y="927695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1F2A2-CAF4-41C6-887D-233F6436ED0E}">
      <dsp:nvSpPr>
        <dsp:cNvPr id="0" name=""/>
        <dsp:cNvSpPr/>
      </dsp:nvSpPr>
      <dsp:spPr>
        <a:xfrm>
          <a:off x="1074875" y="1731117"/>
          <a:ext cx="3536455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Кадры профессионального образования</a:t>
          </a:r>
        </a:p>
      </dsp:txBody>
      <dsp:txXfrm>
        <a:off x="1074875" y="1731117"/>
        <a:ext cx="3536455" cy="494480"/>
      </dsp:txXfrm>
    </dsp:sp>
    <dsp:sp modelId="{0AE20E0D-591E-4442-B41F-4BF94579FA23}">
      <dsp:nvSpPr>
        <dsp:cNvPr id="0" name=""/>
        <dsp:cNvSpPr/>
      </dsp:nvSpPr>
      <dsp:spPr>
        <a:xfrm>
          <a:off x="765824" y="1669307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9BBA-A044-4125-9247-DC03D4CD7F2C}">
      <dsp:nvSpPr>
        <dsp:cNvPr id="0" name=""/>
        <dsp:cNvSpPr/>
      </dsp:nvSpPr>
      <dsp:spPr>
        <a:xfrm>
          <a:off x="1153225" y="2473273"/>
          <a:ext cx="3458104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От профессионального выбора к успешной карьере</a:t>
          </a:r>
          <a:endParaRPr lang="en-US" sz="1600" b="1" u="sng" kern="1200" dirty="0">
            <a:solidFill>
              <a:schemeClr val="tx1"/>
            </a:solidFill>
          </a:endParaRPr>
        </a:p>
      </dsp:txBody>
      <dsp:txXfrm>
        <a:off x="1153225" y="2473273"/>
        <a:ext cx="3458104" cy="494480"/>
      </dsp:txXfrm>
    </dsp:sp>
    <dsp:sp modelId="{F0A6F8F0-98FC-48A5-B4F0-DDF47D88F8FC}">
      <dsp:nvSpPr>
        <dsp:cNvPr id="0" name=""/>
        <dsp:cNvSpPr/>
      </dsp:nvSpPr>
      <dsp:spPr>
        <a:xfrm>
          <a:off x="844175" y="2411463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3CDE-3207-48D7-A33B-126100B90FCD}">
      <dsp:nvSpPr>
        <dsp:cNvPr id="0" name=""/>
        <dsp:cNvSpPr/>
      </dsp:nvSpPr>
      <dsp:spPr>
        <a:xfrm>
          <a:off x="1074875" y="3215429"/>
          <a:ext cx="3536455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Цифровое образование поколения </a:t>
          </a:r>
          <a:r>
            <a:rPr lang="en-US" sz="1600" b="1" kern="1200" dirty="0">
              <a:solidFill>
                <a:schemeClr val="tx1"/>
              </a:solidFill>
            </a:rPr>
            <a:t>NEXT</a:t>
          </a:r>
        </a:p>
      </dsp:txBody>
      <dsp:txXfrm>
        <a:off x="1074875" y="3215429"/>
        <a:ext cx="3536455" cy="494480"/>
      </dsp:txXfrm>
    </dsp:sp>
    <dsp:sp modelId="{72F9DD72-EE69-4EFC-BB38-399C3299BAE7}">
      <dsp:nvSpPr>
        <dsp:cNvPr id="0" name=""/>
        <dsp:cNvSpPr/>
      </dsp:nvSpPr>
      <dsp:spPr>
        <a:xfrm>
          <a:off x="765824" y="3153619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0D6ED-2889-41A6-B3C6-2A0262915004}">
      <dsp:nvSpPr>
        <dsp:cNvPr id="0" name=""/>
        <dsp:cNvSpPr/>
      </dsp:nvSpPr>
      <dsp:spPr>
        <a:xfrm>
          <a:off x="829484" y="3957042"/>
          <a:ext cx="3781845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Равные возможности</a:t>
          </a:r>
        </a:p>
      </dsp:txBody>
      <dsp:txXfrm>
        <a:off x="829484" y="3957042"/>
        <a:ext cx="3781845" cy="494480"/>
      </dsp:txXfrm>
    </dsp:sp>
    <dsp:sp modelId="{57B4652F-155B-4CAC-8BE2-6414199E47FD}">
      <dsp:nvSpPr>
        <dsp:cNvPr id="0" name=""/>
        <dsp:cNvSpPr/>
      </dsp:nvSpPr>
      <dsp:spPr>
        <a:xfrm>
          <a:off x="520434" y="3895231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28577-1EE6-4F16-9FFC-2EE2153677B2}">
      <dsp:nvSpPr>
        <dsp:cNvPr id="0" name=""/>
        <dsp:cNvSpPr/>
      </dsp:nvSpPr>
      <dsp:spPr>
        <a:xfrm>
          <a:off x="381688" y="4699198"/>
          <a:ext cx="4229642" cy="494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494" tIns="40640" rIns="40640" bIns="406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</a:rPr>
            <a:t>Наставничество на производстве</a:t>
          </a:r>
        </a:p>
      </dsp:txBody>
      <dsp:txXfrm>
        <a:off x="381688" y="4699198"/>
        <a:ext cx="4229642" cy="494480"/>
      </dsp:txXfrm>
    </dsp:sp>
    <dsp:sp modelId="{06230DDB-0CCD-4679-9DCD-6462B78A70A6}">
      <dsp:nvSpPr>
        <dsp:cNvPr id="0" name=""/>
        <dsp:cNvSpPr/>
      </dsp:nvSpPr>
      <dsp:spPr>
        <a:xfrm>
          <a:off x="72637" y="4637388"/>
          <a:ext cx="618100" cy="618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xmlns="" id="{B6B15E82-C58F-4383-8586-5D96E3491D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7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xmlns="" id="{0F578ABF-0066-4891-90BE-C27022C176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7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2" name="Rectangle 4">
            <a:extLst>
              <a:ext uri="{FF2B5EF4-FFF2-40B4-BE49-F238E27FC236}">
                <a16:creationId xmlns:a16="http://schemas.microsoft.com/office/drawing/2014/main" xmlns="" id="{0646A2A7-8CB8-47CB-B6C3-D37BF7A0E2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179"/>
            <a:ext cx="2946400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0213" name="Rectangle 5">
            <a:extLst>
              <a:ext uri="{FF2B5EF4-FFF2-40B4-BE49-F238E27FC236}">
                <a16:creationId xmlns:a16="http://schemas.microsoft.com/office/drawing/2014/main" xmlns="" id="{06DAC5B6-BF98-48DE-B734-8BCA6061A2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179"/>
            <a:ext cx="2946400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F3499D-E557-420A-85D2-7A52316F8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7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>
            <a:extLst>
              <a:ext uri="{FF2B5EF4-FFF2-40B4-BE49-F238E27FC236}">
                <a16:creationId xmlns:a16="http://schemas.microsoft.com/office/drawing/2014/main" xmlns="" id="{F2D9A0BF-7B47-401E-9D5C-1F22DD404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7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4227" name="Rectangle 3">
            <a:extLst>
              <a:ext uri="{FF2B5EF4-FFF2-40B4-BE49-F238E27FC236}">
                <a16:creationId xmlns:a16="http://schemas.microsoft.com/office/drawing/2014/main" xmlns="" id="{0E0B3FB8-1130-477B-808C-0DB615EDF7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70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E6E7C3B2-1071-498D-9076-A165FBD8E2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9" name="Rectangle 5">
            <a:extLst>
              <a:ext uri="{FF2B5EF4-FFF2-40B4-BE49-F238E27FC236}">
                <a16:creationId xmlns:a16="http://schemas.microsoft.com/office/drawing/2014/main" xmlns="" id="{E3DB511E-6A79-467D-AE80-17D56A7457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383"/>
            <a:ext cx="5438775" cy="4468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64230" name="Rectangle 6">
            <a:extLst>
              <a:ext uri="{FF2B5EF4-FFF2-40B4-BE49-F238E27FC236}">
                <a16:creationId xmlns:a16="http://schemas.microsoft.com/office/drawing/2014/main" xmlns="" id="{E5C9BB5E-FA26-4A19-B640-B0DD7F3C3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79"/>
            <a:ext cx="2946400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4231" name="Rectangle 7">
            <a:extLst>
              <a:ext uri="{FF2B5EF4-FFF2-40B4-BE49-F238E27FC236}">
                <a16:creationId xmlns:a16="http://schemas.microsoft.com/office/drawing/2014/main" xmlns="" id="{B905834F-AE29-4DA3-98BE-0AC6B1118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179"/>
            <a:ext cx="2946400" cy="497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36745D-AC6D-4973-84C5-80E6961E6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0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6D9F01C4-1745-401C-B379-ECC446335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7AA17-9515-4D4D-B93E-21DAAB4F0A87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AB5F4892-A600-4272-8626-F50E3BF60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3915E4CF-ACE5-4304-93E8-E13FADDFE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C3DFDBF2-03C5-4CC1-98D1-DF435FA5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176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xmlns="" id="{645A4FFF-C87C-4BFB-97B3-AE474227031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841750" y="163513"/>
          <a:ext cx="1308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xmlns="" id="{AD7ABD90-8882-4801-B4A8-0E17798C0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63513"/>
                        <a:ext cx="13081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4938" y="1089025"/>
            <a:ext cx="6538912" cy="294957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4938" y="4113213"/>
            <a:ext cx="6518275" cy="18351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D2F6EB0-55B5-4FE0-BF60-9B80EA2443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6C32B18-3599-42A6-AB5C-B46D04BB3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157DDFC-769B-42EB-B758-257BD57F2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FFB23A-491F-4CF4-8B91-5AC804BAF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0167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4DFA2A0B-5F3E-42C3-A810-D9C12BB2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0D2958F-8938-4160-B484-125B5AA89C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xmlns="" id="{53C4D743-FB2C-4CFA-AAB7-5CB369682FF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1268" name="Object 11">
                        <a:extLst>
                          <a:ext uri="{FF2B5EF4-FFF2-40B4-BE49-F238E27FC236}">
                            <a16:creationId xmlns:a16="http://schemas.microsoft.com/office/drawing/2014/main" xmlns="" id="{2BDEE9DD-616A-45DC-8AEC-C1BA37366F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xmlns="" id="{DE37928E-8A80-4BF2-BF15-7F463E8D9A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E042CEB4-AB65-4347-8557-A0045459A14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06AC24A-92E4-4D66-A7E3-AA44F25723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E840FDE-79BC-46E3-92C5-953B453D4F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3ED95-4F86-4313-BBB1-667C2597A85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5A0F0C19-A367-42DD-97C8-DE1CC402280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559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E16CF254-6811-4907-8B4A-F45DCE8E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4EF18A8D-4A8A-4644-A523-70A51D1AD5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xmlns="" id="{66598EBB-52EA-4DFA-8984-F551CC41801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2292" name="Object 11">
                        <a:extLst>
                          <a:ext uri="{FF2B5EF4-FFF2-40B4-BE49-F238E27FC236}">
                            <a16:creationId xmlns:a16="http://schemas.microsoft.com/office/drawing/2014/main" xmlns="" id="{AC63BC33-B564-46B2-8D79-571A0FBF4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xmlns="" id="{050689D9-A0D7-41FF-AC6E-A3C0C3829E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662EFE63-8846-4EFE-A927-45FF611875B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22238"/>
            <a:ext cx="2141538" cy="6546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22238"/>
            <a:ext cx="6275387" cy="6546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CADAA1F-F3BA-4894-90AA-A49CA1B79F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928D3D8-2337-42B3-88BC-F1AF4FE38E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843AB2-1B04-4999-A564-0A4B1874CD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91F129AC-C7F0-4F66-A004-5AB239F8FE2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7080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3871C3BE-80F2-4E75-9583-C76BE321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5FDA2CE-55E4-4A74-BDFF-3A7B04A640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xmlns="" id="{55629F83-F52D-4105-B273-2189426A027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3316" name="Object 11">
                        <a:extLst>
                          <a:ext uri="{FF2B5EF4-FFF2-40B4-BE49-F238E27FC236}">
                            <a16:creationId xmlns:a16="http://schemas.microsoft.com/office/drawing/2014/main" xmlns="" id="{B143C6FB-42C9-4B73-B199-2B3E27A70A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xmlns="" id="{7802B46A-2B5B-4D80-9770-10DAD94A09B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D495D448-D93C-499A-A25C-6BE280703CC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E887DD7-06F7-4F61-9380-F65826426D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173BA5F8-F926-46EB-B3F7-5DE6493E14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AAEDD-6D7A-4C69-9118-374CF24E9F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3A7F167-9A46-4ECB-BC70-6F2AE17FBB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176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F552C7A0-CF22-479E-B5BE-3B0D914E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4866EC64-355D-45CF-8AAE-3BE5B3B98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xmlns="" id="{00DE6DA5-349A-42F5-ADBC-4AF489A368A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4340" name="Object 11">
                        <a:extLst>
                          <a:ext uri="{FF2B5EF4-FFF2-40B4-BE49-F238E27FC236}">
                            <a16:creationId xmlns:a16="http://schemas.microsoft.com/office/drawing/2014/main" xmlns="" id="{09963808-4D8B-4A43-8002-BBD7BFEBA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xmlns="" id="{D6FCDC66-42F2-4E98-9155-5569B37783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01C1D122-5E30-43F2-A168-D4C7F74B7C2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95288" y="1196975"/>
            <a:ext cx="8569325" cy="5472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4C8593A-3D8D-4948-87FF-419A3E366F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00A467CB-251F-4393-99A9-04DC262908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749128-6761-465A-BCD8-05CF132EC77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5919BF71-AE59-4AA0-9C97-34C35E192B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6855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70EA3C0A-FD67-4B21-9C59-263AE528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19966D2-5142-4749-BAF4-7A2B82A6DF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xmlns="" id="{5B904F6B-FFE7-45C6-806F-2C90F15A8F5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5364" name="Object 11">
                        <a:extLst>
                          <a:ext uri="{FF2B5EF4-FFF2-40B4-BE49-F238E27FC236}">
                            <a16:creationId xmlns:a16="http://schemas.microsoft.com/office/drawing/2014/main" xmlns="" id="{C3A15DFC-70E3-4446-B866-9B46BB7FB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xmlns="" id="{61EA46E1-6C7F-404C-BCDB-7D0B1C866A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14DD03D9-DFAC-4544-AA8E-26D7508AF8D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DF6E063B-96B0-45C0-B630-52E327EF8E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6005E82D-4027-43A4-B634-21B0580C6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6F8B7A-538F-48C2-9996-F35A439D43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02A2B7D8-AFC8-4970-B453-92EF0EF2C3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5937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4E4285F5-3624-4C67-BAAE-EBE6761D4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02E0DCF2-F016-423B-8DD6-0B34E86E14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xmlns="" id="{0D749516-19D9-4E69-A6EB-BB3A25A1E52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6388" name="Object 11">
                        <a:extLst>
                          <a:ext uri="{FF2B5EF4-FFF2-40B4-BE49-F238E27FC236}">
                            <a16:creationId xmlns:a16="http://schemas.microsoft.com/office/drawing/2014/main" xmlns="" id="{72260874-B755-455E-9E26-CB200D4D1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3">
            <a:extLst>
              <a:ext uri="{FF2B5EF4-FFF2-40B4-BE49-F238E27FC236}">
                <a16:creationId xmlns:a16="http://schemas.microsoft.com/office/drawing/2014/main" xmlns="" id="{8AE4D5E6-30C4-4731-BD2B-A461FF3079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70FE32BE-58DF-45B5-87C7-3E08125D1C8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4208462" cy="2659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5288" y="4008438"/>
            <a:ext cx="4208462" cy="2660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56150" y="1196975"/>
            <a:ext cx="4208463" cy="5472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E93A1F8F-22C6-4EAE-AC00-105CFC65A3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CDE5B333-AAE3-44BA-931F-58EDD12B8E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1C4C6-4740-450F-ACE2-50FCF37D44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1E98EC63-CD8A-4D64-9777-F00BB6EBD6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7027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D0528F70-DD56-42A4-B323-6E42E817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5A910D6-C2B6-4F08-AA7F-DD4DD99114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xmlns="" id="{A6E3B78C-870D-4914-BA72-61F205C31AE2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3076" name="Object 11">
                        <a:extLst>
                          <a:ext uri="{FF2B5EF4-FFF2-40B4-BE49-F238E27FC236}">
                            <a16:creationId xmlns:a16="http://schemas.microsoft.com/office/drawing/2014/main" xmlns="" id="{B68DC1C3-C9CA-4A2E-BDE0-6BFDFE942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xmlns="" id="{C1E7D843-48F9-4A8B-9190-E5F7D94DE04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A97E39AA-B912-4D6C-B743-0D2254AC2F9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EECC0FE-F1D3-4E4D-9E17-88031835C1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C7AA03E6-57AC-423C-85B8-E753B930F5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CE8FEA-1E7E-4EC4-A54D-FB7FE206894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5347BAC8-1E6E-45D8-9AED-C9D0F70D50B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0188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321C1FFB-9378-41EB-8DF1-7BDE0A1E5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B3FF442D-5203-4EA8-BBD2-37A708BE85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xmlns="" id="{A717C906-01E0-4D1E-AA32-2100C82A425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4100" name="Object 11">
                        <a:extLst>
                          <a:ext uri="{FF2B5EF4-FFF2-40B4-BE49-F238E27FC236}">
                            <a16:creationId xmlns:a16="http://schemas.microsoft.com/office/drawing/2014/main" xmlns="" id="{C7115A7C-005F-431F-B18A-05B5434F9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3">
            <a:extLst>
              <a:ext uri="{FF2B5EF4-FFF2-40B4-BE49-F238E27FC236}">
                <a16:creationId xmlns:a16="http://schemas.microsoft.com/office/drawing/2014/main" xmlns="" id="{2CED76EB-AB77-4D2A-94BF-21195B6C260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D3AA78F4-3956-429A-87DC-E7DE6A576D7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7ECDD1A-4A4D-475D-8C11-B894809C7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C0D11B0-2A3E-46B2-A3E8-85023D410B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1F7AD3-394C-4FBE-89BA-2C7B0751F08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098F37E-BC1B-4F48-8B75-FF5EE6C5DC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0798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2B400A4-2CEE-4AD2-969F-831EB058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1692FBE3-A8D6-4DF2-987D-AA65D06A0D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xmlns="" id="{5C862329-FDDE-4872-AC9A-692902CCE85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5124" name="Object 11">
                        <a:extLst>
                          <a:ext uri="{FF2B5EF4-FFF2-40B4-BE49-F238E27FC236}">
                            <a16:creationId xmlns:a16="http://schemas.microsoft.com/office/drawing/2014/main" xmlns="" id="{E62EF30D-A653-4A88-AF13-E5A1C6B03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xmlns="" id="{D806DBAB-8EB6-4BE5-9ABC-194876F823F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11980BC5-257E-49FC-AC7A-9B341B2EE45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20846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96975"/>
            <a:ext cx="420846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CD7E9CF-0C6D-4021-962B-D8B71E66B2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B6B74C1-8D13-444E-B5D5-DA18786185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A79DD8-959E-4A2A-A8B1-96BA1ED1E6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C7DA55EE-EB85-4EB2-9130-DA46DB3B9D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191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03494EBE-FB84-4426-82D4-E930F806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EFF80953-851A-41FE-955C-146D76E7BF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xmlns="" id="{4005A14E-B822-4586-8905-F68504CEB72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xmlns="" id="{FD482869-E6FD-4CB4-BD50-630ECFB1E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3">
            <a:extLst>
              <a:ext uri="{FF2B5EF4-FFF2-40B4-BE49-F238E27FC236}">
                <a16:creationId xmlns:a16="http://schemas.microsoft.com/office/drawing/2014/main" xmlns="" id="{494450CE-23CC-4398-8B71-3E1DD290204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23D32240-F03A-442D-B6E5-7114F5777A76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736DE419-084F-4198-8665-E96F0BF678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18E509FF-977E-4E10-AB2C-7BD79C3BAC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55C98E-617E-4D87-98A4-DF10BF12BFA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C94504A2-B848-4ECA-B9EE-18825A9E6FE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1006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69B156C4-31FF-4D67-9818-F85A17590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97C98F4-E63D-40EA-BCCB-B04E6FE501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xmlns="" id="{BAFB578C-C4D4-4065-B06F-80318DC157A9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7172" name="Object 11">
                        <a:extLst>
                          <a:ext uri="{FF2B5EF4-FFF2-40B4-BE49-F238E27FC236}">
                            <a16:creationId xmlns:a16="http://schemas.microsoft.com/office/drawing/2014/main" xmlns="" id="{4EA3457B-5F83-4D3A-B476-2CEB0F265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3">
            <a:extLst>
              <a:ext uri="{FF2B5EF4-FFF2-40B4-BE49-F238E27FC236}">
                <a16:creationId xmlns:a16="http://schemas.microsoft.com/office/drawing/2014/main" xmlns="" id="{9908FB3C-EA42-4DBC-AA3D-17A97D4325D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09CE5C80-0DAC-4021-A78A-25C80C5A600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AD86945-8932-4421-92D2-A2BE10E230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CF958A2B-7710-423F-8788-CC3083C46F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9F78BD-D759-444F-8839-D6F40900E4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4B7F437-D000-4EC7-A15F-54ADE1A080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5984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8B558DC9-D238-43F8-90EC-0E119333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0FA810D8-6E62-4663-B9C8-41EFFF51B8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xmlns="" id="{B627CF96-E50E-4435-868B-4BC5B2F289C6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8196" name="Object 11">
                        <a:extLst>
                          <a:ext uri="{FF2B5EF4-FFF2-40B4-BE49-F238E27FC236}">
                            <a16:creationId xmlns:a16="http://schemas.microsoft.com/office/drawing/2014/main" xmlns="" id="{D1E4994F-68CB-4A8E-B680-CC020F699C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3">
            <a:extLst>
              <a:ext uri="{FF2B5EF4-FFF2-40B4-BE49-F238E27FC236}">
                <a16:creationId xmlns:a16="http://schemas.microsoft.com/office/drawing/2014/main" xmlns="" id="{6CBA247B-49A2-411B-814C-FC39949852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6B826C7-819C-4779-A279-3DCC2200CD4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7A021A9-F3DE-4552-9C6A-B85CFE2995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2038FC22-D2A4-461E-BD00-D4E608D98F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375A47-1C18-442D-95BA-017535E2ED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FAD01DE1-63F2-4492-9A10-8B1CC2B25BC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065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B8E3E81-DF54-4575-9FA9-48FE3415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C5FEE04-0C31-4DE4-8FE3-C0CEE58B89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xmlns="" id="{FB9C48D7-DE8C-44C0-8E54-2750721B747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9220" name="Object 11">
                        <a:extLst>
                          <a:ext uri="{FF2B5EF4-FFF2-40B4-BE49-F238E27FC236}">
                            <a16:creationId xmlns:a16="http://schemas.microsoft.com/office/drawing/2014/main" xmlns="" id="{57278609-5C75-487F-85D9-7CE157ECB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xmlns="" id="{FBD8B4C0-0717-4F4F-ACFB-41177EAA98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38D32026-141D-4D9B-B379-C9963387EA40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668D9AC8-AEC0-4BA7-931A-2CC2280CDA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8DCF1401-75DE-4261-BF37-F7929E747F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F4424-20EA-4CF0-8B1C-387EA53AF7F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7A764127-691F-4747-A3E8-E41D69EEE2B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43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9803C7D0-D382-46DB-8CFB-50FB2E5D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B7FC55C0-0AB6-40B7-A5FC-C46E9CCD0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xmlns="" id="{4BDE3B5E-E2F1-4B8B-BDBE-AB9733ADFD2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CorelDRAW" r:id="rId3" imgW="1711440" imgH="1686960" progId="CorelDRAW.Graphic.13">
                  <p:embed/>
                </p:oleObj>
              </mc:Choice>
              <mc:Fallback>
                <p:oleObj name="CorelDRAW" r:id="rId3" imgW="1711440" imgH="1686960" progId="CorelDRAW.Graphic.13">
                  <p:embed/>
                  <p:pic>
                    <p:nvPicPr>
                      <p:cNvPr id="10244" name="Object 11">
                        <a:extLst>
                          <a:ext uri="{FF2B5EF4-FFF2-40B4-BE49-F238E27FC236}">
                            <a16:creationId xmlns:a16="http://schemas.microsoft.com/office/drawing/2014/main" xmlns="" id="{9CF1D61C-9493-43C9-9B8F-0DCC03925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3">
            <a:extLst>
              <a:ext uri="{FF2B5EF4-FFF2-40B4-BE49-F238E27FC236}">
                <a16:creationId xmlns:a16="http://schemas.microsoft.com/office/drawing/2014/main" xmlns="" id="{3F734C07-77B1-4770-A34B-340075DFB3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6A32BCF7-4650-4DDF-A343-331F82150AA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A904DA3-978A-496E-8C3A-97C392A140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F1846E71-612D-4195-B1F3-01FC170447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66B79-7C71-4016-AFCB-051AE98924A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D5C03ED1-A25B-4554-B222-3875777C34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066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>
            <a:extLst>
              <a:ext uri="{FF2B5EF4-FFF2-40B4-BE49-F238E27FC236}">
                <a16:creationId xmlns:a16="http://schemas.microsoft.com/office/drawing/2014/main" xmlns="" id="{B1551810-A3D4-4233-8C77-18EFCA8C07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2150" y="6453188"/>
            <a:ext cx="2816225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1364" name="Rectangle 4">
            <a:extLst>
              <a:ext uri="{FF2B5EF4-FFF2-40B4-BE49-F238E27FC236}">
                <a16:creationId xmlns:a16="http://schemas.microsoft.com/office/drawing/2014/main" xmlns="" id="{FB1DC1E0-1800-450E-BB7F-CE8FFABAA2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6453188"/>
            <a:ext cx="2027238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24A5A2D3-7358-48CC-A8E7-D4FD8857DAB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xmlns="" id="{8DEA3804-043C-4D25-84A3-A7855F614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122238"/>
            <a:ext cx="74342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xmlns="" id="{6D8C8047-AFC1-4617-916C-37FE759C3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569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xmlns="" id="{01E3A2F7-2B63-44AC-9F25-3A245E0DC8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37313"/>
            <a:ext cx="2051050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EC4965C0-D607-4ADA-9780-10C018250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613" cy="6884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2" name="Rectangle 12">
            <a:extLst>
              <a:ext uri="{FF2B5EF4-FFF2-40B4-BE49-F238E27FC236}">
                <a16:creationId xmlns:a16="http://schemas.microsoft.com/office/drawing/2014/main" xmlns="" id="{D911B939-5EC9-4D3E-A0A7-4F975CC62B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1033" name="Object 11">
            <a:extLst>
              <a:ext uri="{FF2B5EF4-FFF2-40B4-BE49-F238E27FC236}">
                <a16:creationId xmlns:a16="http://schemas.microsoft.com/office/drawing/2014/main" xmlns="" id="{1454A376-D6C0-4182-B775-2AE68C2D219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8201025" y="115888"/>
          <a:ext cx="8270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18" imgW="1711440" imgH="1686960" progId="CorelDRAW.Graphic.13">
                  <p:embed/>
                </p:oleObj>
              </mc:Choice>
              <mc:Fallback>
                <p:oleObj name="CorelDRAW" r:id="rId18" imgW="1711440" imgH="1686960" progId="CorelDRAW.Graphic.1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115888"/>
                        <a:ext cx="8270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Line 13">
            <a:extLst>
              <a:ext uri="{FF2B5EF4-FFF2-40B4-BE49-F238E27FC236}">
                <a16:creationId xmlns:a16="http://schemas.microsoft.com/office/drawing/2014/main" xmlns="" id="{5436698C-A28B-4001-A703-7A2A2F9A248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58863"/>
            <a:ext cx="9144000" cy="0"/>
          </a:xfrm>
          <a:prstGeom prst="line">
            <a:avLst/>
          </a:prstGeom>
          <a:noFill/>
          <a:ln w="76200" cmpd="thickThin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Rectangle 14">
            <a:extLst>
              <a:ext uri="{FF2B5EF4-FFF2-40B4-BE49-F238E27FC236}">
                <a16:creationId xmlns:a16="http://schemas.microsoft.com/office/drawing/2014/main" xmlns="" id="{313D30D4-B42D-4BB0-B051-6BDCEFC5638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503238" cy="104298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  <p:sldLayoutId id="2147485064" r:id="rId12"/>
    <p:sldLayoutId id="2147485065" r:id="rId13"/>
    <p:sldLayoutId id="2147485066" r:id="rId14"/>
    <p:sldLayoutId id="214748506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3EB794DB-12F1-461A-9DB3-76A07A2C3A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1625" y="1579563"/>
            <a:ext cx="8577263" cy="26987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>
                <a:solidFill>
                  <a:srgbClr val="C00000"/>
                </a:solidFill>
              </a:rPr>
              <a:t/>
            </a:r>
            <a:br>
              <a:rPr lang="ru-RU" altLang="ru-RU" sz="3200" dirty="0">
                <a:solidFill>
                  <a:srgbClr val="C00000"/>
                </a:solidFill>
              </a:rPr>
            </a:br>
            <a:r>
              <a:rPr lang="ru-RU" altLang="ru-RU" sz="3200" dirty="0">
                <a:solidFill>
                  <a:srgbClr val="C00000"/>
                </a:solidFill>
              </a:rPr>
              <a:t/>
            </a:r>
            <a:br>
              <a:rPr lang="ru-RU" altLang="ru-RU" sz="3200" dirty="0">
                <a:solidFill>
                  <a:srgbClr val="C00000"/>
                </a:solidFill>
              </a:rPr>
            </a:br>
            <a:r>
              <a:rPr lang="ru-RU" altLang="ru-RU" sz="3200" dirty="0">
                <a:solidFill>
                  <a:srgbClr val="C00000"/>
                </a:solidFill>
              </a:rPr>
              <a:t/>
            </a:r>
            <a:br>
              <a:rPr lang="ru-RU" altLang="ru-RU" sz="3200" dirty="0">
                <a:solidFill>
                  <a:srgbClr val="C00000"/>
                </a:solidFill>
              </a:rPr>
            </a:br>
            <a:r>
              <a:rPr lang="ru-RU" alt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задачах </a:t>
            </a:r>
            <a:br>
              <a:rPr lang="ru-RU" alt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внедрению в Чувашской Республике Национальной системы квалификаций</a:t>
            </a:r>
            <a:br>
              <a:rPr lang="ru-RU" altLang="ru-R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dirty="0">
                <a:solidFill>
                  <a:srgbClr val="C00000"/>
                </a:solidFill>
              </a:rPr>
              <a:t/>
            </a:r>
            <a:br>
              <a:rPr lang="ru-RU" altLang="ru-RU" sz="3200" dirty="0">
                <a:solidFill>
                  <a:srgbClr val="C00000"/>
                </a:solidFill>
              </a:rPr>
            </a:br>
            <a:r>
              <a:rPr lang="ru-RU" altLang="ru-RU" sz="2800" dirty="0">
                <a:solidFill>
                  <a:srgbClr val="C00000"/>
                </a:solidFill>
              </a:rPr>
              <a:t/>
            </a:r>
            <a:br>
              <a:rPr lang="ru-RU" altLang="ru-RU" sz="2800" dirty="0">
                <a:solidFill>
                  <a:srgbClr val="C00000"/>
                </a:solidFill>
              </a:rPr>
            </a:b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000" dirty="0"/>
              <a:t> Июнь 2020 г.</a:t>
            </a:r>
          </a:p>
        </p:txBody>
      </p:sp>
      <p:sp>
        <p:nvSpPr>
          <p:cNvPr id="19459" name="Line 4">
            <a:extLst>
              <a:ext uri="{FF2B5EF4-FFF2-40B4-BE49-F238E27FC236}">
                <a16:creationId xmlns:a16="http://schemas.microsoft.com/office/drawing/2014/main" xmlns="" id="{22B9D1C0-A0AE-4FC2-A611-D8E192641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278313"/>
            <a:ext cx="72310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391" y="122238"/>
            <a:ext cx="7341884" cy="858837"/>
          </a:xfrm>
        </p:spPr>
        <p:txBody>
          <a:bodyPr vert="horz" lIns="68580" tIns="34290" rIns="68580" bIns="34290" rtlCol="0" anchor="ctr" anchorCtr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Организационная модель </a:t>
            </a:r>
            <a:b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развития системы профессиональных квалификаций </a:t>
            </a:r>
            <a:b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в Чувашской Республике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3433" y="2065633"/>
            <a:ext cx="2074636" cy="631861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</a:pPr>
            <a:r>
              <a:rPr lang="ru-RU" b="1" dirty="0">
                <a:latin typeface="Calibri" pitchFamily="34" charset="0"/>
                <a:cs typeface="Arial" pitchFamily="34" charset="0"/>
              </a:rPr>
              <a:t>Координационный орган 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78780" y="4257017"/>
            <a:ext cx="2188043" cy="591376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600" b="1" dirty="0">
                <a:latin typeface="Times New Roman" pitchFamily="18" charset="0"/>
                <a:cs typeface="Arial" pitchFamily="34" charset="0"/>
              </a:rPr>
              <a:t>ТПП Чувашской Республики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3433" y="2728089"/>
            <a:ext cx="2074636" cy="479576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Совет </a:t>
            </a:r>
            <a:r>
              <a:rPr lang="ru-RU" sz="1400" b="1" dirty="0" smtClean="0">
                <a:latin typeface="Times New Roman" pitchFamily="18" charset="0"/>
                <a:cs typeface="Arial" pitchFamily="34" charset="0"/>
              </a:rPr>
              <a:t>при </a:t>
            </a:r>
            <a:r>
              <a:rPr lang="ru-RU" sz="1400" b="1" dirty="0">
                <a:latin typeface="Times New Roman" pitchFamily="18" charset="0"/>
                <a:cs typeface="Arial" pitchFamily="34" charset="0"/>
              </a:rPr>
              <a:t>Главе Чувашской Республики </a:t>
            </a:r>
          </a:p>
          <a:p>
            <a:pPr algn="ctr" defTabSz="685800" fontAlgn="base">
              <a:spcBef>
                <a:spcPct val="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23446" y="2098144"/>
            <a:ext cx="2143126" cy="91309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600" b="1" dirty="0">
                <a:latin typeface="Calibri" pitchFamily="34" charset="0"/>
                <a:cs typeface="Arial" pitchFamily="34" charset="0"/>
              </a:rPr>
              <a:t>АНО «Национальное </a:t>
            </a: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агентство развития </a:t>
            </a:r>
            <a:r>
              <a:rPr lang="ru-RU" sz="1600" b="1" dirty="0">
                <a:latin typeface="Calibri" pitchFamily="34" charset="0"/>
                <a:cs typeface="Arial" pitchFamily="34" charset="0"/>
              </a:rPr>
              <a:t>квалификаций» 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08013" y="1271182"/>
            <a:ext cx="4600579" cy="3978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Национальный совет при президенте РФ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cxnSpLocks/>
            <a:stCxn id="48135" idx="2"/>
            <a:endCxn id="48131" idx="0"/>
          </p:cNvCxnSpPr>
          <p:nvPr/>
        </p:nvCxnSpPr>
        <p:spPr>
          <a:xfrm flipH="1">
            <a:off x="1490751" y="1669053"/>
            <a:ext cx="1417552" cy="396580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48134" idx="0"/>
            <a:endCxn id="48135" idx="2"/>
          </p:cNvCxnSpPr>
          <p:nvPr/>
        </p:nvCxnSpPr>
        <p:spPr>
          <a:xfrm flipH="1" flipV="1">
            <a:off x="2908303" y="1669053"/>
            <a:ext cx="1486706" cy="429091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cxnSpLocks/>
            <a:stCxn id="48130" idx="0"/>
            <a:endCxn id="48133" idx="2"/>
          </p:cNvCxnSpPr>
          <p:nvPr/>
        </p:nvCxnSpPr>
        <p:spPr>
          <a:xfrm flipH="1" flipV="1">
            <a:off x="1490751" y="3207665"/>
            <a:ext cx="1582050" cy="376308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296610" y="4829753"/>
            <a:ext cx="1560687" cy="763015"/>
          </a:xfrm>
          <a:prstGeom prst="rect">
            <a:avLst/>
          </a:prstGeom>
          <a:ln w="28575">
            <a:solidFill>
              <a:srgbClr val="CC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Региональные государственные структуры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450463" y="4829753"/>
            <a:ext cx="1327245" cy="659011"/>
          </a:xfrm>
          <a:prstGeom prst="rect">
            <a:avLst/>
          </a:prstGeom>
          <a:ln w="28575">
            <a:solidFill>
              <a:srgbClr val="CC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Работодатели,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объединения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252443" y="5832532"/>
            <a:ext cx="1958880" cy="768015"/>
          </a:xfrm>
          <a:prstGeom prst="rect">
            <a:avLst/>
          </a:prstGeom>
          <a:ln w="28575">
            <a:solidFill>
              <a:srgbClr val="CC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Система профобразования Чувашской Республики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918286" y="5899772"/>
            <a:ext cx="1195799" cy="606140"/>
          </a:xfrm>
          <a:prstGeom prst="rect">
            <a:avLst/>
          </a:prstGeom>
          <a:ln w="28575">
            <a:solidFill>
              <a:srgbClr val="CC0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Граждане (Соискатели)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 стрелкой 66"/>
          <p:cNvCxnSpPr>
            <a:cxnSpLocks/>
            <a:stCxn id="48130" idx="0"/>
            <a:endCxn id="48134" idx="2"/>
          </p:cNvCxnSpPr>
          <p:nvPr/>
        </p:nvCxnSpPr>
        <p:spPr>
          <a:xfrm flipV="1">
            <a:off x="3072801" y="3011237"/>
            <a:ext cx="1322208" cy="572736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cxnSpLocks/>
            <a:stCxn id="56" idx="1"/>
            <a:endCxn id="48132" idx="2"/>
          </p:cNvCxnSpPr>
          <p:nvPr/>
        </p:nvCxnSpPr>
        <p:spPr>
          <a:xfrm flipH="1" flipV="1">
            <a:off x="3072802" y="4848393"/>
            <a:ext cx="1377661" cy="310866"/>
          </a:xfrm>
          <a:prstGeom prst="straightConnector1">
            <a:avLst/>
          </a:prstGeom>
          <a:ln>
            <a:solidFill>
              <a:srgbClr val="CC0000"/>
            </a:solidFill>
            <a:prstDash val="dash"/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cxnSpLocks/>
            <a:stCxn id="57" idx="0"/>
            <a:endCxn id="48132" idx="2"/>
          </p:cNvCxnSpPr>
          <p:nvPr/>
        </p:nvCxnSpPr>
        <p:spPr>
          <a:xfrm flipV="1">
            <a:off x="2231883" y="4848393"/>
            <a:ext cx="840919" cy="984139"/>
          </a:xfrm>
          <a:prstGeom prst="straightConnector1">
            <a:avLst/>
          </a:prstGeom>
          <a:ln>
            <a:solidFill>
              <a:srgbClr val="CC0000"/>
            </a:solidFill>
            <a:prstDash val="dash"/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cxnSpLocks/>
            <a:stCxn id="58" idx="0"/>
            <a:endCxn id="48132" idx="2"/>
          </p:cNvCxnSpPr>
          <p:nvPr/>
        </p:nvCxnSpPr>
        <p:spPr>
          <a:xfrm flipH="1" flipV="1">
            <a:off x="3072802" y="4848393"/>
            <a:ext cx="1443384" cy="1051379"/>
          </a:xfrm>
          <a:prstGeom prst="straightConnector1">
            <a:avLst/>
          </a:prstGeom>
          <a:ln>
            <a:solidFill>
              <a:srgbClr val="CC0000"/>
            </a:solidFill>
            <a:prstDash val="dash"/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cxnSpLocks/>
            <a:stCxn id="53" idx="3"/>
            <a:endCxn id="48132" idx="2"/>
          </p:cNvCxnSpPr>
          <p:nvPr/>
        </p:nvCxnSpPr>
        <p:spPr>
          <a:xfrm flipV="1">
            <a:off x="1857297" y="4848393"/>
            <a:ext cx="1215505" cy="362868"/>
          </a:xfrm>
          <a:prstGeom prst="straightConnector1">
            <a:avLst/>
          </a:prstGeom>
          <a:ln>
            <a:solidFill>
              <a:srgbClr val="CC0000"/>
            </a:solidFill>
            <a:prstDash val="dash"/>
            <a:headEnd type="stealth" w="med" len="lg"/>
            <a:tailEnd type="stealth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0112" y="1271182"/>
            <a:ext cx="321388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66FF"/>
                </a:solidFill>
              </a:rPr>
              <a:t>ТПП Чувашской Республики (РМЦ):</a:t>
            </a:r>
          </a:p>
          <a:p>
            <a:pPr algn="ctr"/>
            <a:endParaRPr lang="ru-RU" u="sng" dirty="0" smtClean="0">
              <a:solidFill>
                <a:srgbClr val="3366FF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/>
              <a:t>проводит </a:t>
            </a:r>
            <a:r>
              <a:rPr lang="ru-RU" sz="1600" b="1" dirty="0"/>
              <a:t>регулярные аналитические исследования  рынка труда и рынка образовательных услуг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/>
              <a:t>принимает участие в формировании регионального заказа  потребности в кадрах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/>
              <a:t>проводит профессионально-общественную аккредитацию образовательных программ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782393" y="3583973"/>
            <a:ext cx="2580815" cy="6730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Региональный методический центр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356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A780443-2EC4-41D4-A179-573F8E62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2238"/>
            <a:ext cx="6539919" cy="858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Функции регионального методического центра – ТПП Чувашской Республики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6CC770B-C3BA-4017-BB79-187CDE45A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860826"/>
              </p:ext>
            </p:extLst>
          </p:nvPr>
        </p:nvGraphicFramePr>
        <p:xfrm>
          <a:off x="289933" y="1314450"/>
          <a:ext cx="8596892" cy="52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8013" y="17623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9266" y="28011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5719" y="37400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9266" y="46789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013" y="568273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8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Актуальные вопросы внедрения национальной системы квалификаций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345323"/>
            <a:ext cx="8602797" cy="5166109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ru-RU" sz="2000" b="1" dirty="0"/>
              <a:t>Обновленные Перечни СПО и Перечни профессий рабочих и </a:t>
            </a:r>
            <a:r>
              <a:rPr lang="ru-RU" sz="2000" b="1" dirty="0" smtClean="0"/>
              <a:t>служащих </a:t>
            </a:r>
            <a:r>
              <a:rPr lang="ru-RU" sz="2000" b="1" dirty="0"/>
              <a:t>напрямую увязывают профессии и специальности сферы образования с теми профессиональными стандартами и квалификациями, которые разрабатывают работодатели.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ru-RU" sz="2000" b="1" dirty="0" smtClean="0"/>
              <a:t>Ряд приказов Министерства образования отстают от развития системы профессиональных квалификаций.</a:t>
            </a:r>
            <a:endParaRPr lang="ru-RU" sz="20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ru-RU" sz="2000" b="1" dirty="0" smtClean="0"/>
              <a:t>Не </a:t>
            </a:r>
            <a:r>
              <a:rPr lang="ru-RU" sz="2000" b="1" dirty="0"/>
              <a:t>учитывается региональная </a:t>
            </a:r>
            <a:r>
              <a:rPr lang="ru-RU" sz="2000" b="1" dirty="0" smtClean="0"/>
              <a:t>специфика при реализации </a:t>
            </a:r>
            <a:r>
              <a:rPr lang="ru-RU" sz="2000" b="1" dirty="0"/>
              <a:t>федеральных </a:t>
            </a:r>
            <a:r>
              <a:rPr lang="ru-RU" sz="2000" b="1" dirty="0" smtClean="0"/>
              <a:t>рекомендаций, приказов, распоряжений, что снижает </a:t>
            </a:r>
            <a:r>
              <a:rPr lang="ru-RU" sz="2000" b="1" dirty="0"/>
              <a:t>эффективность управленческих процессов на </a:t>
            </a:r>
            <a:r>
              <a:rPr lang="ru-RU" sz="2000" b="1" dirty="0" smtClean="0"/>
              <a:t>местах.</a:t>
            </a:r>
            <a:endParaRPr lang="ru-RU" sz="2000" b="1" dirty="0"/>
          </a:p>
          <a:p>
            <a:pPr marL="0" indent="0">
              <a:spcBef>
                <a:spcPts val="1200"/>
              </a:spcBef>
              <a:buNone/>
            </a:pPr>
            <a:endParaRPr lang="ru-RU" sz="20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 smtClean="0"/>
              <a:t>Выпускники вузов и колледжей получают диплом об образовании</a:t>
            </a:r>
            <a:r>
              <a:rPr lang="ru-RU" sz="2000" b="1" dirty="0"/>
              <a:t> </a:t>
            </a: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не о квалификации</a:t>
            </a:r>
            <a:r>
              <a:rPr lang="ru-RU" sz="2000" b="1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 smtClean="0"/>
              <a:t>Вопрос получения квалификации выпускниками не решен</a:t>
            </a:r>
            <a:endParaRPr lang="ru-RU" sz="20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Проблема применения </a:t>
            </a:r>
            <a:r>
              <a:rPr lang="ru-RU" sz="2000" dirty="0" err="1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профстандартов</a:t>
            </a:r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 и НОК в системе подготовки кадров, мотивации работодателей к взаимодействию с образовательными </a:t>
            </a:r>
            <a:r>
              <a:rPr lang="ru-RU" sz="2000" dirty="0" err="1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органиациями</a:t>
            </a:r>
            <a:endParaRPr lang="ru-RU" sz="2000" dirty="0">
              <a:ln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6213" y="2905236"/>
            <a:ext cx="8711574" cy="14773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C00000"/>
                </a:solidFill>
              </a:rPr>
              <a:t>Проблемы</a:t>
            </a:r>
            <a:r>
              <a:rPr lang="ru-RU" sz="18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1800" b="1" dirty="0"/>
              <a:t>Несоответствие качества образования требованиям работодателей </a:t>
            </a:r>
          </a:p>
          <a:p>
            <a:r>
              <a:rPr lang="ru-RU" sz="1800" b="1" dirty="0"/>
              <a:t>Отсутствие мотивации работодателей к взаимодействию с вузами и </a:t>
            </a:r>
            <a:r>
              <a:rPr lang="ru-RU" sz="1800" b="1" dirty="0" smtClean="0"/>
              <a:t>колледжами</a:t>
            </a:r>
            <a:endParaRPr lang="ru-RU" sz="1800" b="1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rgbClr val="C00000"/>
                </a:solidFill>
              </a:rPr>
              <a:t>Пути </a:t>
            </a:r>
            <a:r>
              <a:rPr lang="ru-RU" sz="1800" b="1" dirty="0">
                <a:solidFill>
                  <a:srgbClr val="C00000"/>
                </a:solidFill>
              </a:rPr>
              <a:t>решения:</a:t>
            </a:r>
          </a:p>
          <a:p>
            <a:r>
              <a:rPr lang="ru-RU" sz="1800" b="1" dirty="0"/>
              <a:t>Поиск оптимальных образовательных траекторий для существующих, обсуждаемых и прогнозируемых квалификаций.</a:t>
            </a:r>
          </a:p>
          <a:p>
            <a:r>
              <a:rPr lang="ru-RU" sz="1800" b="1" dirty="0"/>
              <a:t>Инструменты влияния на качество подготовки кадров: </a:t>
            </a:r>
          </a:p>
          <a:p>
            <a:pPr lvl="1"/>
            <a:r>
              <a:rPr lang="ru-RU" sz="1400" b="1" dirty="0"/>
              <a:t>Профессионально-общественная аккредитация, </a:t>
            </a:r>
          </a:p>
          <a:p>
            <a:pPr lvl="1"/>
            <a:r>
              <a:rPr lang="ru-RU" sz="1400" b="1" dirty="0"/>
              <a:t>независимая оценка квалификации выпускника</a:t>
            </a:r>
          </a:p>
          <a:p>
            <a:endParaRPr lang="ru-RU" sz="18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5A6DE4C-4C19-455E-95EB-2E73AC7AC750}"/>
              </a:ext>
            </a:extLst>
          </p:cNvPr>
          <p:cNvGrpSpPr/>
          <p:nvPr/>
        </p:nvGrpSpPr>
        <p:grpSpPr>
          <a:xfrm>
            <a:off x="2208179" y="1478435"/>
            <a:ext cx="4638670" cy="1196672"/>
            <a:chOff x="3122341" y="5340659"/>
            <a:chExt cx="4549698" cy="1200329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5D11620C-81A2-46F7-B302-3D7DCD5BB4C0}"/>
                </a:ext>
              </a:extLst>
            </p:cNvPr>
            <p:cNvSpPr/>
            <p:nvPr/>
          </p:nvSpPr>
          <p:spPr>
            <a:xfrm>
              <a:off x="3122341" y="5340659"/>
              <a:ext cx="4549698" cy="1200329"/>
            </a:xfrm>
            <a:prstGeom prst="rect">
              <a:avLst/>
            </a:prstGeom>
            <a:ln w="38100">
              <a:solidFill>
                <a:srgbClr val="FF000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endParaRPr lang="ru-RU" dirty="0"/>
            </a:p>
            <a:p>
              <a:pPr algn="ctr"/>
              <a:r>
                <a:rPr lang="ru-RU" b="1" dirty="0"/>
                <a:t>+</a:t>
              </a:r>
            </a:p>
            <a:p>
              <a:pPr algn="ctr"/>
              <a:endParaRPr lang="ru-RU" dirty="0"/>
            </a:p>
            <a:p>
              <a:pPr algn="ctr"/>
              <a:r>
                <a:rPr lang="ru-RU" b="1" dirty="0"/>
                <a:t>Независимая оценка квалификаций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C7F637E-BF27-47A9-92EA-FD60DEB9E066}"/>
                </a:ext>
              </a:extLst>
            </p:cNvPr>
            <p:cNvSpPr/>
            <p:nvPr/>
          </p:nvSpPr>
          <p:spPr>
            <a:xfrm>
              <a:off x="3315640" y="5526763"/>
              <a:ext cx="183469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Система образования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9CA4266-D949-4DD9-A6CB-BCBDB4BA334A}"/>
                </a:ext>
              </a:extLst>
            </p:cNvPr>
            <p:cNvSpPr/>
            <p:nvPr/>
          </p:nvSpPr>
          <p:spPr>
            <a:xfrm>
              <a:off x="5619291" y="5571491"/>
              <a:ext cx="1925511" cy="3704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/>
                <a:t> Производство 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6CB838-F090-4E52-A0C1-8DF895A18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05" y="1201087"/>
            <a:ext cx="3461839" cy="556138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Кодекс лучших практик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применения инструментов национальной системы квалификаций в подготовке кадров и развития взаимодействия бизнеса и образования </a:t>
            </a:r>
          </a:p>
          <a:p>
            <a:pPr marL="0" indent="0">
              <a:buNone/>
            </a:pPr>
            <a:endParaRPr lang="ru-RU" sz="1800" dirty="0">
              <a:solidFill>
                <a:srgbClr val="3366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Построен на анализе лучших практик Базы данных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/>
              <a:t>Обеспечивает внедрение инструментов НСК в подготовку кадров, развитие взаимодействия </a:t>
            </a:r>
            <a:r>
              <a:rPr lang="ru-RU" sz="1800" b="1" dirty="0" smtClean="0"/>
              <a:t>образовательных </a:t>
            </a:r>
            <a:r>
              <a:rPr lang="ru-RU" sz="1800" b="1" dirty="0"/>
              <a:t>организаций и работодателей</a:t>
            </a:r>
          </a:p>
          <a:p>
            <a:endParaRPr lang="ru-RU" sz="18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1A4A748-FE79-44F0-90DE-60803C237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263484"/>
              </p:ext>
            </p:extLst>
          </p:nvPr>
        </p:nvGraphicFramePr>
        <p:xfrm>
          <a:off x="4082385" y="1174376"/>
          <a:ext cx="4683968" cy="544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6DC917E-0DC3-4B39-A33D-9C0F550E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2238"/>
            <a:ext cx="7434262" cy="858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Использование лучших практик подготовки рабочих кадров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AB15D-5CE2-4336-8C52-8DE7938E5336}"/>
              </a:ext>
            </a:extLst>
          </p:cNvPr>
          <p:cNvSpPr txBox="1">
            <a:spLocks/>
          </p:cNvSpPr>
          <p:nvPr/>
        </p:nvSpPr>
        <p:spPr bwMode="auto">
          <a:xfrm>
            <a:off x="3900197" y="2300740"/>
            <a:ext cx="513184" cy="27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sz="1800" b="1" kern="0" dirty="0">
                <a:solidFill>
                  <a:srgbClr val="C00000"/>
                </a:solidFill>
              </a:rPr>
              <a:t>НОМИНАЦИИ</a:t>
            </a:r>
          </a:p>
          <a:p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14330229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03FC0-6DB8-4EFC-BEFC-700CB86ECAD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Необходимость проведения мониторинга рынка труда с учетом потребностей национальной системы квалификаций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0F25D5-D84C-41FB-B922-D8507063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940" y="1320004"/>
            <a:ext cx="4470005" cy="5057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Мониторинг рынка труда 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740" y="1904067"/>
            <a:ext cx="232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По методике </a:t>
            </a:r>
            <a:r>
              <a:rPr lang="ru-RU" b="1" dirty="0" smtClean="0">
                <a:solidFill>
                  <a:srgbClr val="0070C0"/>
                </a:solidFill>
              </a:rPr>
              <a:t>НАРК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1973" y="1857226"/>
            <a:ext cx="196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Традиционный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81" y="2272387"/>
            <a:ext cx="4097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Использование укрупненных показателей 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(большинство профессий и специальностей содержат целую серию квалификаций)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Ориентация на интересы организатора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0943" y="2272387"/>
            <a:ext cx="40978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/>
              <a:t>Оценка на уровне отдельных квалификаций </a:t>
            </a:r>
            <a:r>
              <a:rPr lang="ru-RU" sz="1600" dirty="0"/>
              <a:t>(анализируется не только количественные, но и качественные потребности)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/>
              <a:t>Многосторонний характер </a:t>
            </a:r>
            <a:r>
              <a:rPr lang="ru-RU" sz="1600" dirty="0"/>
              <a:t>(заинтересованность участников в мониторинге)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0121" y="4396045"/>
            <a:ext cx="596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Необходимость учета перспективных профессий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205" y="4806830"/>
            <a:ext cx="40978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Растущая профессия на рынке</a:t>
            </a:r>
          </a:p>
          <a:p>
            <a:pPr marL="285750" lvl="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Востребована ключевыми работодателями</a:t>
            </a:r>
          </a:p>
          <a:p>
            <a:pPr marL="28575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Соответствует </a:t>
            </a:r>
            <a:r>
              <a:rPr lang="ru-RU" sz="1600" dirty="0"/>
              <a:t>национальным приоритетам развития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0943" y="4854872"/>
            <a:ext cx="409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Пока не существующая, или слабо представленная на рынке</a:t>
            </a:r>
          </a:p>
          <a:p>
            <a:pPr marL="285750" lvl="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Уже растет на мировом рынке </a:t>
            </a:r>
          </a:p>
          <a:p>
            <a:pPr marL="285750" lvl="0" indent="-285750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Перспективные направления для подготовки кадров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8931" y="6172397"/>
            <a:ext cx="1955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вчера и сегодня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6415" y="6241355"/>
            <a:ext cx="28506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</a:rPr>
              <a:t>завтра и послезавтра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90338-505B-4598-A654-1349F953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0"/>
            <a:ext cx="7747000" cy="971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latin typeface="+mn-lt"/>
              </a:rPr>
              <a:t>Предложения для включения в протокол заседания :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xmlns="" id="{1193E271-5854-40BD-B7CA-34BE8581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2" y="1378592"/>
            <a:ext cx="8783637" cy="536733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ru-RU" sz="1900" b="1" dirty="0"/>
              <a:t>Рекомендовать ТПП Чувашской Республики:</a:t>
            </a:r>
          </a:p>
          <a:p>
            <a:pPr marL="342900" lvl="1" indent="-342900">
              <a:buFont typeface="Wingdings" panose="05000000000000000000" pitchFamily="2" charset="2"/>
              <a:buNone/>
              <a:defRPr/>
            </a:pPr>
            <a:r>
              <a:rPr lang="ru-RU" sz="1900" b="1" dirty="0" smtClean="0">
                <a:ea typeface="+mn-ea"/>
                <a:cs typeface="+mn-cs"/>
              </a:rPr>
              <a:t>	1.1</a:t>
            </a:r>
            <a:r>
              <a:rPr lang="ru-RU" sz="1900" b="1" dirty="0">
                <a:ea typeface="+mn-ea"/>
                <a:cs typeface="+mn-cs"/>
              </a:rPr>
              <a:t>. Продолжить работу по внедрению в Чувашской Республике национальной системы профессиональных квалификаций;</a:t>
            </a:r>
          </a:p>
          <a:p>
            <a:pPr>
              <a:buNone/>
              <a:defRPr/>
            </a:pPr>
            <a:r>
              <a:rPr lang="ru-RU" sz="1900" b="1" dirty="0" smtClean="0"/>
              <a:t>	1.2. Принять участие в проведении </a:t>
            </a:r>
            <a:r>
              <a:rPr lang="ru-RU" sz="1900" b="1" dirty="0"/>
              <a:t>мониторинга регионального рынка </a:t>
            </a:r>
            <a:r>
              <a:rPr lang="ru-RU" sz="1900" b="1" dirty="0" smtClean="0"/>
              <a:t>труда по потребности </a:t>
            </a:r>
            <a:r>
              <a:rPr lang="ru-RU" sz="1900" b="1" dirty="0"/>
              <a:t>в независимой оценке квалификации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19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>
                <a:solidFill>
                  <a:srgbClr val="FF0000"/>
                </a:solidFill>
              </a:rPr>
              <a:t>2</a:t>
            </a:r>
            <a:r>
              <a:rPr lang="ru-RU" sz="1900" b="1" dirty="0"/>
              <a:t>. Министерству образования и молодежной политики Чувашской Республики: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/>
              <a:t>  </a:t>
            </a:r>
            <a:r>
              <a:rPr lang="ru-RU" sz="1900" b="1" dirty="0" smtClean="0"/>
              <a:t>  </a:t>
            </a:r>
            <a:r>
              <a:rPr lang="ru-RU" sz="1900" b="1" dirty="0"/>
              <a:t>2.1</a:t>
            </a:r>
            <a:r>
              <a:rPr lang="ru-RU" sz="1900" b="1" dirty="0" smtClean="0"/>
              <a:t>. </a:t>
            </a:r>
            <a:r>
              <a:rPr lang="ru-RU" sz="1900" b="1" dirty="0"/>
              <a:t>Включить показатель за прохождение независимой оценки квалификаций </a:t>
            </a:r>
            <a:r>
              <a:rPr lang="ru-RU" sz="1900" b="1" dirty="0" smtClean="0"/>
              <a:t>выпускниками в </a:t>
            </a:r>
            <a:r>
              <a:rPr lang="ru-RU" sz="1900" b="1" dirty="0"/>
              <a:t>Порядок проведения конкурса на распределение контрольных цифр приема по профессиям и специальностям для обучения по образовательным программам ПО за счет бюджетных средств;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/>
              <a:t>    2.2</a:t>
            </a:r>
            <a:r>
              <a:rPr lang="ru-RU" sz="1900" b="1" dirty="0" smtClean="0"/>
              <a:t>. Установить </a:t>
            </a:r>
            <a:r>
              <a:rPr lang="ru-RU" sz="1900" b="1" dirty="0"/>
              <a:t>повышенный коэффициент по указанным показателям</a:t>
            </a:r>
            <a:r>
              <a:rPr lang="ru-RU" sz="1900" b="1" dirty="0" smtClean="0"/>
              <a:t>;</a:t>
            </a:r>
          </a:p>
          <a:p>
            <a:pPr>
              <a:buNone/>
              <a:defRPr/>
            </a:pPr>
            <a:r>
              <a:rPr lang="ru-RU" sz="1900" b="1" dirty="0" smtClean="0"/>
              <a:t>    2.3. Организовать развитие системы наставничества в Республике</a:t>
            </a:r>
          </a:p>
          <a:p>
            <a:pPr>
              <a:buNone/>
              <a:defRPr/>
            </a:pPr>
            <a:endParaRPr lang="ru-RU" sz="19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>
                <a:solidFill>
                  <a:srgbClr val="FF0000"/>
                </a:solidFill>
              </a:rPr>
              <a:t>3</a:t>
            </a:r>
            <a:r>
              <a:rPr lang="ru-RU" sz="1900" b="1" dirty="0"/>
              <a:t>. Руководителям </a:t>
            </a:r>
            <a:r>
              <a:rPr lang="ru-RU" sz="1900" b="1" dirty="0" smtClean="0"/>
              <a:t>образовательных организаций:</a:t>
            </a:r>
            <a:endParaRPr lang="ru-RU" sz="19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/>
              <a:t>    3.1 Информировать выпускников о необходимости прохождения независимой оценки уровня </a:t>
            </a:r>
            <a:r>
              <a:rPr lang="ru-RU" sz="1900" b="1" dirty="0" smtClean="0"/>
              <a:t>квалификации.</a:t>
            </a:r>
            <a:endParaRPr lang="ru-RU" sz="19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/>
              <a:t>    3.2. </a:t>
            </a:r>
            <a:r>
              <a:rPr lang="ru-RU" sz="1900" b="1" dirty="0" smtClean="0"/>
              <a:t>Включить </a:t>
            </a:r>
            <a:r>
              <a:rPr lang="ru-RU" sz="1900" b="1" dirty="0"/>
              <a:t>в планы </a:t>
            </a:r>
            <a:r>
              <a:rPr lang="ru-RU" sz="1900" b="1" dirty="0" smtClean="0"/>
              <a:t>развития:</a:t>
            </a:r>
            <a:endParaRPr lang="ru-RU" sz="1900" b="1" dirty="0"/>
          </a:p>
          <a:p>
            <a:pPr>
              <a:buNone/>
              <a:defRPr/>
            </a:pPr>
            <a:r>
              <a:rPr lang="ru-RU" sz="1900" b="1" dirty="0"/>
              <a:t>     </a:t>
            </a:r>
            <a:r>
              <a:rPr lang="ru-RU" sz="1900" b="1" dirty="0" smtClean="0"/>
              <a:t> </a:t>
            </a:r>
            <a:r>
              <a:rPr lang="ru-RU" sz="1900" b="1" dirty="0"/>
              <a:t>-  применению независимой оценки квалификации при проведении государственной итоговой </a:t>
            </a:r>
            <a:r>
              <a:rPr lang="ru-RU" sz="1900" b="1" dirty="0" smtClean="0"/>
              <a:t>аттестации;</a:t>
            </a:r>
            <a:endParaRPr lang="ru-RU" sz="190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900" b="1" dirty="0" smtClean="0"/>
              <a:t>	-  </a:t>
            </a:r>
            <a:r>
              <a:rPr lang="ru-RU" sz="1900" b="1" dirty="0"/>
              <a:t>проведение профессионально-общественной аккредитации всех </a:t>
            </a:r>
            <a:r>
              <a:rPr lang="ru-RU" sz="1900" b="1" dirty="0" smtClean="0"/>
              <a:t>основных профессиональных </a:t>
            </a:r>
            <a:r>
              <a:rPr lang="ru-RU" sz="1900" b="1" dirty="0"/>
              <a:t>образовательных программ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2B61EAA-C05C-409E-815F-67EF8EFD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03" y="3113121"/>
            <a:ext cx="7772400" cy="1362075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!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38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 ТПП">
  <a:themeElements>
    <a:clrScheme name="Презентация ТПП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резентация ТП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ТПП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ТПП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ТПП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5758</TotalTime>
  <Words>480</Words>
  <Application>Microsoft Office PowerPoint</Application>
  <PresentationFormat>Экран (4:3)</PresentationFormat>
  <Paragraphs>101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Презентация ТПП</vt:lpstr>
      <vt:lpstr>CorelDRAW</vt:lpstr>
      <vt:lpstr>   О задачах  по внедрению в Чувашской Республике Национальной системы квалификаций     Июнь 2020 г.</vt:lpstr>
      <vt:lpstr>Организационная модель  развития системы профессиональных квалификаций  в Чувашской Республике</vt:lpstr>
      <vt:lpstr>Функции регионального методического центра – ТПП Чувашской Республики </vt:lpstr>
      <vt:lpstr>Актуальные вопросы внедрения национальной системы квалификаций</vt:lpstr>
      <vt:lpstr>Проблема применения профстандартов и НОК в системе подготовки кадров, мотивации работодателей к взаимодействию с образовательными органиациями</vt:lpstr>
      <vt:lpstr>Использование лучших практик подготовки рабочих кадров </vt:lpstr>
      <vt:lpstr>Необходимость проведения мониторинга рынка труда с учетом потребностей национальной системы квалификаций</vt:lpstr>
      <vt:lpstr>Предложения для включения в протокол заседания :</vt:lpstr>
      <vt:lpstr>Спасибо За внимание !</vt:lpstr>
    </vt:vector>
  </TitlesOfParts>
  <Company>CHAMBER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ПОДГОТОВКИ К АККРЕДИТАЦИИ ТПП</dc:title>
  <dc:creator>Vakhrushev</dc:creator>
  <cp:lastModifiedBy>Минобразования Петрова Ольга Владимировна</cp:lastModifiedBy>
  <cp:revision>572</cp:revision>
  <cp:lastPrinted>2020-06-15T13:22:56Z</cp:lastPrinted>
  <dcterms:created xsi:type="dcterms:W3CDTF">2005-05-03T10:50:46Z</dcterms:created>
  <dcterms:modified xsi:type="dcterms:W3CDTF">2020-07-07T12:01:09Z</dcterms:modified>
</cp:coreProperties>
</file>