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9" r:id="rId1"/>
  </p:sldMasterIdLst>
  <p:notesMasterIdLst>
    <p:notesMasterId r:id="rId17"/>
  </p:notesMasterIdLst>
  <p:handoutMasterIdLst>
    <p:handoutMasterId r:id="rId18"/>
  </p:handoutMasterIdLst>
  <p:sldIdLst>
    <p:sldId id="475" r:id="rId2"/>
    <p:sldId id="478" r:id="rId3"/>
    <p:sldId id="446" r:id="rId4"/>
    <p:sldId id="447" r:id="rId5"/>
    <p:sldId id="467" r:id="rId6"/>
    <p:sldId id="468" r:id="rId7"/>
    <p:sldId id="450" r:id="rId8"/>
    <p:sldId id="385" r:id="rId9"/>
    <p:sldId id="437" r:id="rId10"/>
    <p:sldId id="439" r:id="rId11"/>
    <p:sldId id="456" r:id="rId12"/>
    <p:sldId id="457" r:id="rId13"/>
    <p:sldId id="460" r:id="rId14"/>
    <p:sldId id="469" r:id="rId15"/>
    <p:sldId id="464" r:id="rId16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2C69B2"/>
    <a:srgbClr val="3366CC"/>
    <a:srgbClr val="0066CC"/>
    <a:srgbClr val="006600"/>
    <a:srgbClr val="2A54A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0" autoAdjust="0"/>
    <p:restoredTop sz="94660" autoAdjust="0"/>
  </p:normalViewPr>
  <p:slideViewPr>
    <p:cSldViewPr>
      <p:cViewPr>
        <p:scale>
          <a:sx n="100" d="100"/>
          <a:sy n="100" d="100"/>
        </p:scale>
        <p:origin x="-504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923" y="-82"/>
      </p:cViewPr>
      <p:guideLst>
        <p:guide orient="horz" pos="3127"/>
        <p:guide pos="214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Relationship Id="rId4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2"/>
                </a:solidFill>
              </a:defRPr>
            </a:pPr>
            <a:r>
              <a:rPr lang="ru-RU" sz="1100" dirty="0">
                <a:solidFill>
                  <a:schemeClr val="tx2"/>
                </a:solidFill>
              </a:rPr>
              <a:t>Создание  Центров</a:t>
            </a:r>
            <a:r>
              <a:rPr lang="ru-RU" sz="1100" baseline="0" dirty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«Точка роста» в сельских школах и школах малых городов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Центров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03994717402437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E4-40DC-8B8A-52A288D1B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40</c:v>
                </c:pt>
                <c:pt idx="1">
                  <c:v>82</c:v>
                </c:pt>
                <c:pt idx="2">
                  <c:v>157</c:v>
                </c:pt>
                <c:pt idx="3">
                  <c:v>160</c:v>
                </c:pt>
                <c:pt idx="4">
                  <c:v>160</c:v>
                </c:pt>
                <c:pt idx="5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94-4729-B14B-28204EFD7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42"/>
        <c:axId val="58622336"/>
        <c:axId val="58595968"/>
      </c:barChar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Охват обучающихся </c:v>
                </c:pt>
              </c:strCache>
            </c:strRef>
          </c:tx>
          <c:dLbls>
            <c:dLbl>
              <c:idx val="0"/>
              <c:layout>
                <c:manualLayout>
                  <c:x val="-8.1385554941657917E-2"/>
                  <c:y val="-4.1826053020285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E4-40DC-8B8A-52A288D1BA7B}"/>
                </c:ext>
              </c:extLst>
            </c:dLbl>
            <c:dLbl>
              <c:idx val="1"/>
              <c:layout>
                <c:manualLayout>
                  <c:x val="-0.11323207644056747"/>
                  <c:y val="-5.751082290289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E4-40DC-8B8A-52A288D1BA7B}"/>
                </c:ext>
              </c:extLst>
            </c:dLbl>
            <c:dLbl>
              <c:idx val="2"/>
              <c:layout>
                <c:manualLayout>
                  <c:x val="0"/>
                  <c:y val="3.8133901038022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94-4729-B14B-28204EFD7131}"/>
                </c:ext>
              </c:extLst>
            </c:dLbl>
            <c:dLbl>
              <c:idx val="3"/>
              <c:layout>
                <c:manualLayout>
                  <c:x val="-4.6009380600223167E-3"/>
                  <c:y val="4.5284007482652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94-4729-B14B-28204EFD7131}"/>
                </c:ext>
              </c:extLst>
            </c:dLbl>
            <c:dLbl>
              <c:idx val="4"/>
              <c:layout>
                <c:manualLayout>
                  <c:x val="-1.3802814180066949E-2"/>
                  <c:y val="4.0517269852899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94-4729-B14B-28204EFD7131}"/>
                </c:ext>
              </c:extLst>
            </c:dLbl>
            <c:dLbl>
              <c:idx val="5"/>
              <c:layout>
                <c:manualLayout>
                  <c:x val="-0.12574137894044979"/>
                  <c:y val="-4.3596250146144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94-4729-B14B-28204EFD71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12000</c:v>
                </c:pt>
                <c:pt idx="1">
                  <c:v>24000</c:v>
                </c:pt>
                <c:pt idx="2">
                  <c:v>45000</c:v>
                </c:pt>
                <c:pt idx="3">
                  <c:v>46000</c:v>
                </c:pt>
                <c:pt idx="4">
                  <c:v>46000</c:v>
                </c:pt>
                <c:pt idx="5">
                  <c:v>52000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794-4729-B14B-28204EFD7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25408"/>
        <c:axId val="58623872"/>
      </c:lineChart>
      <c:valAx>
        <c:axId val="58595968"/>
        <c:scaling>
          <c:orientation val="minMax"/>
          <c:max val="3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2"/>
                </a:solidFill>
              </a:defRPr>
            </a:pPr>
            <a:endParaRPr lang="ru-RU"/>
          </a:p>
        </c:txPr>
        <c:crossAx val="58622336"/>
        <c:crosses val="max"/>
        <c:crossBetween val="between"/>
      </c:valAx>
      <c:catAx>
        <c:axId val="5862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2"/>
                </a:solidFill>
              </a:defRPr>
            </a:pPr>
            <a:endParaRPr lang="ru-RU"/>
          </a:p>
        </c:txPr>
        <c:crossAx val="58595968"/>
        <c:crosses val="autoZero"/>
        <c:auto val="1"/>
        <c:lblAlgn val="ctr"/>
        <c:lblOffset val="100"/>
        <c:noMultiLvlLbl val="0"/>
      </c:catAx>
      <c:valAx>
        <c:axId val="58623872"/>
        <c:scaling>
          <c:orientation val="minMax"/>
          <c:max val="5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2"/>
                </a:solidFill>
              </a:defRPr>
            </a:pPr>
            <a:endParaRPr lang="ru-RU"/>
          </a:p>
        </c:txPr>
        <c:crossAx val="58625408"/>
        <c:crosses val="autoZero"/>
        <c:crossBetween val="between"/>
      </c:valAx>
      <c:catAx>
        <c:axId val="58625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62387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784271503783662E-2"/>
          <c:y val="0.1753788730228211"/>
          <c:w val="0.68501024298759716"/>
          <c:h val="0.65749152003839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детей, устроенные по иным формам после отмены опеки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41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FE-4065-84F5-10F76AB760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детей, помещенные в организации после отмены опеки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21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FE-4065-84F5-10F76AB76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191040"/>
        <c:axId val="55192576"/>
      </c:barChart>
      <c:catAx>
        <c:axId val="5519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92576"/>
        <c:crosses val="autoZero"/>
        <c:auto val="1"/>
        <c:lblAlgn val="ctr"/>
        <c:lblOffset val="100"/>
        <c:noMultiLvlLbl val="0"/>
      </c:catAx>
      <c:valAx>
        <c:axId val="5519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9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804278112115573"/>
          <c:y val="0.14390615753710179"/>
          <c:w val="0.25020130270824603"/>
          <c:h val="0.83736965919724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консультационных пунктов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5784271503783662E-2"/>
          <c:y val="0.12815080951627986"/>
          <c:w val="0.91501161192726022"/>
          <c:h val="0.704719499284257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консультационных пунктов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</c:v>
                </c:pt>
                <c:pt idx="1">
                  <c:v>36</c:v>
                </c:pt>
                <c:pt idx="2">
                  <c:v>41</c:v>
                </c:pt>
                <c:pt idx="3">
                  <c:v>46</c:v>
                </c:pt>
                <c:pt idx="4">
                  <c:v>51</c:v>
                </c:pt>
                <c:pt idx="5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4A-42F5-9F41-83FADE8C0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55289344"/>
        <c:axId val="55290880"/>
      </c:barChart>
      <c:catAx>
        <c:axId val="5528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290880"/>
        <c:crosses val="autoZero"/>
        <c:auto val="1"/>
        <c:lblAlgn val="ctr"/>
        <c:lblOffset val="100"/>
        <c:noMultiLvlLbl val="0"/>
      </c:catAx>
      <c:valAx>
        <c:axId val="55290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28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ru-RU" sz="1400" dirty="0"/>
              <a:t>Доля школ, обеспеченных высокоскоростным </a:t>
            </a:r>
            <a:r>
              <a:rPr lang="ru-RU" sz="1400" dirty="0" smtClean="0"/>
              <a:t>Интернетом</a:t>
            </a:r>
            <a:endParaRPr lang="ru-RU" sz="1400" dirty="0"/>
          </a:p>
        </c:rich>
      </c:tx>
      <c:layout>
        <c:manualLayout>
          <c:xMode val="edge"/>
          <c:yMode val="edge"/>
          <c:x val="0.17293432725013824"/>
          <c:y val="3.79429918995197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91546404248388E-2"/>
          <c:y val="0.22449475000245556"/>
          <c:w val="0.89416907191503225"/>
          <c:h val="0.57298570019377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школ, обеспеченных высоскоростным Интернетом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0.25</c:v>
                </c:pt>
                <c:pt idx="1">
                  <c:v>0.35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F-466B-B63C-802437EC8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37024"/>
        <c:axId val="58738560"/>
      </c:barChart>
      <c:catAx>
        <c:axId val="5873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8738560"/>
        <c:crosses val="autoZero"/>
        <c:auto val="1"/>
        <c:lblAlgn val="ctr"/>
        <c:lblOffset val="100"/>
        <c:noMultiLvlLbl val="0"/>
      </c:catAx>
      <c:valAx>
        <c:axId val="58738560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873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293432725013824"/>
          <c:y val="3.7942991899519787E-2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педагогов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6785</c:v>
                </c:pt>
                <c:pt idx="1">
                  <c:v>7135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96-4A99-A37D-F383D1A6B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17312"/>
        <c:axId val="58718848"/>
      </c:barChart>
      <c:catAx>
        <c:axId val="5871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8718848"/>
        <c:crosses val="autoZero"/>
        <c:auto val="1"/>
        <c:lblAlgn val="ctr"/>
        <c:lblOffset val="100"/>
        <c:noMultiLvlLbl val="0"/>
      </c:catAx>
      <c:valAx>
        <c:axId val="5871884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871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dirty="0"/>
              <a:t>Доля молодых педагогов (до 30 лет</a:t>
            </a:r>
            <a:r>
              <a:rPr lang="ru-RU" dirty="0" smtClean="0"/>
              <a:t>)</a:t>
            </a:r>
            <a:endParaRPr lang="ru-RU" dirty="0"/>
          </a:p>
        </c:rich>
      </c:tx>
      <c:layout>
        <c:manualLayout>
          <c:xMode val="edge"/>
          <c:yMode val="edge"/>
          <c:x val="0.13445035340105907"/>
          <c:y val="3.79428732203106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91546404248388E-2"/>
          <c:y val="0.24951176452207605"/>
          <c:w val="0.89416907191503225"/>
          <c:h val="0.54337483985876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молодых педагогов (до 30 лет)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%">
                  <c:v>0.125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70-49DE-90AC-EAE92110B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22048"/>
        <c:axId val="59544320"/>
      </c:barChart>
      <c:catAx>
        <c:axId val="5952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9544320"/>
        <c:crosses val="autoZero"/>
        <c:auto val="1"/>
        <c:lblAlgn val="ctr"/>
        <c:lblOffset val="100"/>
        <c:noMultiLvlLbl val="0"/>
      </c:catAx>
      <c:valAx>
        <c:axId val="59544320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5952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dirty="0"/>
              <a:t>Количество педагогов,</a:t>
            </a:r>
            <a:r>
              <a:rPr lang="ru-RU" sz="1200" baseline="0" dirty="0"/>
              <a:t> чел.</a:t>
            </a:r>
            <a:endParaRPr lang="ru-RU" sz="1200" dirty="0"/>
          </a:p>
        </c:rich>
      </c:tx>
      <c:layout>
        <c:manualLayout>
          <c:xMode val="edge"/>
          <c:yMode val="edge"/>
          <c:x val="0.17293432725013824"/>
          <c:y val="3.794299189951978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педагогов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10790</c:v>
                </c:pt>
                <c:pt idx="1">
                  <c:v>12000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FC-470E-AE65-F102716F6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14336"/>
        <c:axId val="59615872"/>
      </c:barChart>
      <c:catAx>
        <c:axId val="5961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9615872"/>
        <c:crosses val="autoZero"/>
        <c:auto val="1"/>
        <c:lblAlgn val="ctr"/>
        <c:lblOffset val="100"/>
        <c:noMultiLvlLbl val="0"/>
      </c:catAx>
      <c:valAx>
        <c:axId val="5961587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961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dirty="0"/>
              <a:t>Доля педагогов, имеющих квалификационную </a:t>
            </a:r>
            <a:r>
              <a:rPr lang="ru-RU" sz="1200" dirty="0" smtClean="0"/>
              <a:t>категорию</a:t>
            </a:r>
            <a:endParaRPr lang="ru-RU" sz="1200" dirty="0"/>
          </a:p>
        </c:rich>
      </c:tx>
      <c:layout>
        <c:manualLayout>
          <c:xMode val="edge"/>
          <c:yMode val="edge"/>
          <c:x val="0.17293432725013824"/>
          <c:y val="3.794299189951978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педагогов, имеющих квалификационную категорию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0%">
                  <c:v>0.79700000000000004</c:v>
                </c:pt>
                <c:pt idx="1">
                  <c:v>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E4-416A-95F7-406EEC85F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52544"/>
        <c:axId val="86258432"/>
      </c:barChart>
      <c:catAx>
        <c:axId val="8625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6258432"/>
        <c:crosses val="autoZero"/>
        <c:auto val="1"/>
        <c:lblAlgn val="ctr"/>
        <c:lblOffset val="100"/>
        <c:noMultiLvlLbl val="0"/>
      </c:catAx>
      <c:valAx>
        <c:axId val="86258432"/>
        <c:scaling>
          <c:orientation val="minMax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8625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dirty="0"/>
              <a:t>Доля молодых педагогов </a:t>
            </a:r>
          </a:p>
          <a:p>
            <a:pPr>
              <a:defRPr sz="1200" b="0"/>
            </a:pPr>
            <a:r>
              <a:rPr lang="ru-RU" sz="1200" dirty="0"/>
              <a:t>(до 35 лет</a:t>
            </a:r>
            <a:r>
              <a:rPr lang="ru-RU" sz="1200" dirty="0" smtClean="0"/>
              <a:t>)</a:t>
            </a:r>
            <a:endParaRPr lang="ru-RU" sz="1200" dirty="0"/>
          </a:p>
        </c:rich>
      </c:tx>
      <c:layout>
        <c:manualLayout>
          <c:xMode val="edge"/>
          <c:yMode val="edge"/>
          <c:x val="0.17293432725013824"/>
          <c:y val="3.79429918995197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91546404248388E-2"/>
          <c:y val="0.17930476960388037"/>
          <c:w val="0.89416907191503225"/>
          <c:h val="0.6181757999732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молодых педагогов (до 35 лет)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44314901934046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43-4E72-8411-EBB53C335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%">
                  <c:v>0.17899999999999999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43-4E72-8411-EBB53C335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81440"/>
        <c:axId val="98792960"/>
      </c:barChart>
      <c:catAx>
        <c:axId val="9878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8792960"/>
        <c:crosses val="autoZero"/>
        <c:auto val="1"/>
        <c:lblAlgn val="ctr"/>
        <c:lblOffset val="100"/>
        <c:noMultiLvlLbl val="0"/>
      </c:catAx>
      <c:valAx>
        <c:axId val="98792960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9878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dirty="0"/>
              <a:t>Количество сертифицированных экспертов </a:t>
            </a:r>
            <a:r>
              <a:rPr lang="ru-RU" sz="1200" dirty="0" err="1"/>
              <a:t>Ворлдскиллс</a:t>
            </a:r>
            <a:r>
              <a:rPr lang="ru-RU" sz="1200" dirty="0"/>
              <a:t>, чел.</a:t>
            </a:r>
          </a:p>
        </c:rich>
      </c:tx>
      <c:layout>
        <c:manualLayout>
          <c:xMode val="edge"/>
          <c:yMode val="edge"/>
          <c:x val="0.17293432725013824"/>
          <c:y val="3.79429918995197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501555382735255E-2"/>
          <c:y val="0.45513338722716251"/>
          <c:w val="0.88976919231196538"/>
          <c:h val="0.34234718234998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сертифицированных экспертов Ворлдскиллс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0E-47CE-94FC-A71703267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03072"/>
        <c:axId val="98833536"/>
      </c:barChart>
      <c:catAx>
        <c:axId val="9880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8833536"/>
        <c:crosses val="autoZero"/>
        <c:auto val="1"/>
        <c:lblAlgn val="ctr"/>
        <c:lblOffset val="100"/>
        <c:noMultiLvlLbl val="0"/>
      </c:catAx>
      <c:valAx>
        <c:axId val="9883353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8803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dirty="0"/>
              <a:t>Доля молодых педагогов (до 35 лет</a:t>
            </a:r>
            <a:r>
              <a:rPr lang="ru-RU" dirty="0" smtClean="0"/>
              <a:t>)</a:t>
            </a:r>
            <a:endParaRPr lang="ru-RU" dirty="0"/>
          </a:p>
        </c:rich>
      </c:tx>
      <c:layout>
        <c:manualLayout>
          <c:xMode val="edge"/>
          <c:yMode val="edge"/>
          <c:x val="0.13445035340105907"/>
          <c:y val="3.79428732203106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91546404248388E-2"/>
          <c:y val="0.29084903498630338"/>
          <c:w val="0.89416907191503225"/>
          <c:h val="0.50203756939453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молодых педагогов (до 35 лет)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%">
                  <c:v>0.19700000000000001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E6-4E93-AF08-CFAEE2DB3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66464"/>
        <c:axId val="106368000"/>
      </c:barChart>
      <c:catAx>
        <c:axId val="10636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6368000"/>
        <c:crosses val="autoZero"/>
        <c:auto val="1"/>
        <c:lblAlgn val="ctr"/>
        <c:lblOffset val="100"/>
        <c:noMultiLvlLbl val="0"/>
      </c:catAx>
      <c:valAx>
        <c:axId val="106368000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0636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0.97367</cdr:x>
      <cdr:y>0.21882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019791" cy="517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lnSpc>
              <a:spcPct val="80000"/>
            </a:lnSpc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</a:rPr>
            <a:t>Динамика вторичного сиротства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B86F7-9959-4A73-9318-5F42701E7420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F2013-0F4A-4104-8598-6855FD82F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9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7" y="2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1208-40B8-41E0-985C-D435BA9B0635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7" y="9428585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756FE-60A0-404C-9AED-611448B29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5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/>
          </a:p>
        </p:txBody>
      </p:sp>
      <p:sp>
        <p:nvSpPr>
          <p:cNvPr id="614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D14C6E8-177A-4590-9890-DE5AB930196C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7900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3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1DA-9E10-4AD8-BBD6-DBC2297BD8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0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15E7-A70E-4860-B3D8-8B9854D4FF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F9E-E3A6-4689-A534-41FD8C5265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1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3C7-96EB-4E40-80B4-BC57DBC99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EAFC-D8FA-41F2-9224-FD6047BF2B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2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984-E726-470A-B851-5D81DC6C1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6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951-4721-4616-AC45-B78366CA21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1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A097-1C24-4205-BE41-140BCC9A33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8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974-0C93-4050-B92B-208259B6F5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8012-39B9-490B-8D59-FE5344CCA9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9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468E-7E8D-4E81-82E8-460E8332BB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4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648B-B615-455F-8447-33441E3976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4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5.jpeg"/><Relationship Id="rId5" Type="http://schemas.openxmlformats.org/officeDocument/2006/relationships/image" Target="../media/image16.png"/><Relationship Id="rId10" Type="http://schemas.openxmlformats.org/officeDocument/2006/relationships/image" Target="../media/image44.jpeg"/><Relationship Id="rId4" Type="http://schemas.openxmlformats.org/officeDocument/2006/relationships/image" Target="../media/image1.png"/><Relationship Id="rId9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4.wdp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microsoft.com/office/2007/relationships/hdphoto" Target="../media/hdphoto3.wdp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7.jpe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image" Target="../media/image12.svg"/><Relationship Id="rId5" Type="http://schemas.openxmlformats.org/officeDocument/2006/relationships/chart" Target="../charts/chart5.xml"/><Relationship Id="rId10" Type="http://schemas.openxmlformats.org/officeDocument/2006/relationships/image" Target="../media/image8.png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67400" y="3673477"/>
            <a:ext cx="27368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79646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79646"/>
              </a:solidFill>
              <a:latin typeface="Arial" charset="0"/>
              <a:cs typeface="Arial" charset="0"/>
            </a:endParaRP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5795965" y="5013327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318" name="Прямоугольник 1"/>
          <p:cNvSpPr>
            <a:spLocks noChangeArrowheads="1"/>
          </p:cNvSpPr>
          <p:nvPr/>
        </p:nvSpPr>
        <p:spPr bwMode="auto">
          <a:xfrm>
            <a:off x="162794" y="2198622"/>
            <a:ext cx="872879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2"/>
                </a:solidFill>
                <a:latin typeface="Calibri"/>
                <a:cs typeface="Arial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Calibri"/>
                <a:cs typeface="Arial" charset="0"/>
              </a:rPr>
              <a:t>Стратегия развития системы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tx2"/>
                </a:solidFill>
                <a:latin typeface="Calibri"/>
                <a:cs typeface="Arial" charset="0"/>
              </a:rPr>
              <a:t>образования и молодежной политики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tx2"/>
                </a:solidFill>
                <a:latin typeface="Calibri"/>
                <a:cs typeface="Arial" charset="0"/>
              </a:rPr>
              <a:t>Чувашской Республики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tx2"/>
                </a:solidFill>
                <a:latin typeface="Calibri"/>
                <a:cs typeface="Arial" charset="0"/>
              </a:rPr>
              <a:t>на  2020 – 2024 годы</a:t>
            </a:r>
            <a:endParaRPr lang="ru-RU" altLang="ru-RU" sz="3200" b="1" dirty="0">
              <a:solidFill>
                <a:schemeClr val="tx2"/>
              </a:solidFill>
              <a:latin typeface="Calibri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65261" y="4433845"/>
            <a:ext cx="691276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65101" y="2168017"/>
            <a:ext cx="691276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033323" y="4032488"/>
            <a:ext cx="3273098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sz="15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выпускников, сдающих ГИА в форме демонстрационного </a:t>
            </a:r>
            <a:r>
              <a:rPr lang="ru-RU" sz="15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</a:t>
            </a:r>
            <a:endParaRPr lang="ru-RU" sz="15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285" y="5667240"/>
            <a:ext cx="4377084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5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педагогов по программам Союза «</a:t>
            </a:r>
            <a:r>
              <a:rPr lang="ru-RU" sz="1500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5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</a:t>
            </a:r>
            <a:r>
              <a:rPr lang="ru-RU" sz="15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5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03283" y="5640918"/>
            <a:ext cx="4089198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sz="15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обучающихся СПО </a:t>
            </a:r>
          </a:p>
          <a:p>
            <a:pPr algn="ctr">
              <a:lnSpc>
                <a:spcPct val="114000"/>
              </a:lnSpc>
              <a:defRPr/>
            </a:pPr>
            <a:r>
              <a:rPr lang="ru-RU" sz="15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различные формы </a:t>
            </a:r>
            <a:r>
              <a:rPr lang="ru-RU" sz="15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</a:t>
            </a:r>
            <a:endParaRPr lang="ru-RU" sz="15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47666" y="319673"/>
            <a:ext cx="77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cap="all" dirty="0">
                <a:solidFill>
                  <a:srgbClr val="1F497D"/>
                </a:solidFill>
              </a:rPr>
              <a:t>СРЕДНЕЕ ПРОФЕССИОНАЛЬНОЕ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90251" y="2636912"/>
            <a:ext cx="38345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ru-RU" sz="15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сети мастерских, оснащенных современным оборудованием</a:t>
            </a:r>
            <a:r>
              <a:rPr lang="ru-RU" sz="15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ед</a:t>
            </a:r>
            <a:r>
              <a:rPr lang="ru-RU" sz="15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02780AA4-67C6-45FA-9BE2-1420026C31FF}"/>
              </a:ext>
            </a:extLst>
          </p:cNvPr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23204D7D-9DC9-4676-A4A3-616166A74A2F}"/>
              </a:ext>
            </a:extLst>
          </p:cNvPr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92B6F8B-9E95-4A59-8EFD-F8B2BA9D06D9}"/>
              </a:ext>
            </a:extLst>
          </p:cNvPr>
          <p:cNvSpPr/>
          <p:nvPr/>
        </p:nvSpPr>
        <p:spPr>
          <a:xfrm rot="10800000">
            <a:off x="1475656" y="908720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O:\MOLOD\molod4\1 ФЕДОРОВА\РАЗНОЕ\картинки ЛОГО\Чувашия_минобр -рабочий стол.png">
            <a:extLst>
              <a:ext uri="{FF2B5EF4-FFF2-40B4-BE49-F238E27FC236}">
                <a16:creationId xmlns="" xmlns:a16="http://schemas.microsoft.com/office/drawing/2014/main" id="{0A5BF3E9-CB54-45B3-BD97-C56612EB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73810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186553" y="1127024"/>
            <a:ext cx="2781632" cy="285752"/>
          </a:xfrm>
          <a:prstGeom prst="rect">
            <a:avLst/>
          </a:prstGeom>
          <a:solidFill>
            <a:srgbClr val="7BA8DF">
              <a:alpha val="9098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i="1" kern="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ru-RU" sz="1600" b="1" i="1" cap="all" dirty="0">
                <a:solidFill>
                  <a:schemeClr val="bg1"/>
                </a:solidFill>
              </a:rPr>
              <a:t>Перспективы</a:t>
            </a:r>
            <a:r>
              <a:rPr lang="en-US" sz="1600" b="1" i="1" cap="all" dirty="0">
                <a:solidFill>
                  <a:schemeClr val="bg1"/>
                </a:solidFill>
              </a:rPr>
              <a:t> </a:t>
            </a:r>
            <a:r>
              <a:rPr lang="ru-RU" sz="1600" b="1" i="1" cap="all" dirty="0">
                <a:solidFill>
                  <a:schemeClr val="bg1"/>
                </a:solidFill>
              </a:rPr>
              <a:t>к 2024 году:</a:t>
            </a:r>
            <a:endParaRPr lang="ru-RU" sz="1600" b="1" i="1" cap="all" dirty="0">
              <a:solidFill>
                <a:schemeClr val="bg1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2692843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инфраструктуры </a:t>
            </a:r>
          </a:p>
          <a:p>
            <a:pPr algn="ctr"/>
            <a:r>
              <a:rPr lang="ru-RU" sz="15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техникумов и </a:t>
            </a:r>
            <a:r>
              <a:rPr lang="ru-RU" sz="15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колледжей</a:t>
            </a:r>
            <a:endParaRPr lang="ru-RU" sz="15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524" y="1834397"/>
            <a:ext cx="12801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27,7%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</a:p>
        </p:txBody>
      </p:sp>
      <p:sp>
        <p:nvSpPr>
          <p:cNvPr id="43" name="AutoShape 36"/>
          <p:cNvSpPr>
            <a:spLocks noChangeArrowheads="1"/>
          </p:cNvSpPr>
          <p:nvPr/>
        </p:nvSpPr>
        <p:spPr bwMode="auto">
          <a:xfrm rot="10800000" flipH="1">
            <a:off x="6679661" y="2130353"/>
            <a:ext cx="680858" cy="35719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15310" y="2311451"/>
            <a:ext cx="7651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01839" y="1793541"/>
            <a:ext cx="12374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55,5%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2024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662255" y="2277732"/>
            <a:ext cx="7651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234535" y="1793540"/>
            <a:ext cx="12801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25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5492031" y="2277732"/>
            <a:ext cx="7651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7525503" y="1834395"/>
            <a:ext cx="12374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85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2024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695283" y="2311449"/>
            <a:ext cx="7651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36"/>
          <p:cNvSpPr>
            <a:spLocks noChangeArrowheads="1"/>
          </p:cNvSpPr>
          <p:nvPr/>
        </p:nvSpPr>
        <p:spPr bwMode="auto">
          <a:xfrm rot="10800000" flipH="1">
            <a:off x="4357282" y="3544075"/>
            <a:ext cx="680858" cy="35719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7140" y="3245617"/>
            <a:ext cx="12801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8,27%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356727" y="3724612"/>
            <a:ext cx="7651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342863" y="3722670"/>
            <a:ext cx="7651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5068958" y="3245114"/>
            <a:ext cx="12374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25%</a:t>
            </a: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2024</a:t>
            </a:r>
          </a:p>
        </p:txBody>
      </p:sp>
      <p:sp>
        <p:nvSpPr>
          <p:cNvPr id="55" name="AutoShape 36"/>
          <p:cNvSpPr>
            <a:spLocks noChangeArrowheads="1"/>
          </p:cNvSpPr>
          <p:nvPr/>
        </p:nvSpPr>
        <p:spPr bwMode="auto">
          <a:xfrm rot="10800000" flipH="1">
            <a:off x="1669499" y="2132314"/>
            <a:ext cx="680858" cy="35719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47697" y="4782924"/>
            <a:ext cx="12801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10,5%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15482" y="5263440"/>
            <a:ext cx="7651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36"/>
          <p:cNvSpPr>
            <a:spLocks noChangeArrowheads="1"/>
          </p:cNvSpPr>
          <p:nvPr/>
        </p:nvSpPr>
        <p:spPr bwMode="auto">
          <a:xfrm rot="10800000" flipH="1">
            <a:off x="1820981" y="5050605"/>
            <a:ext cx="680858" cy="35719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32535" y="4748366"/>
            <a:ext cx="12374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100%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2024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868691" y="5213312"/>
            <a:ext cx="7651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234535" y="4807564"/>
            <a:ext cx="12801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5,6%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5541272" y="5253840"/>
            <a:ext cx="7651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459125" y="4748366"/>
            <a:ext cx="12374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70%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2024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7695283" y="5194642"/>
            <a:ext cx="7651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utoShape 36"/>
          <p:cNvSpPr>
            <a:spLocks noChangeArrowheads="1"/>
          </p:cNvSpPr>
          <p:nvPr/>
        </p:nvSpPr>
        <p:spPr bwMode="auto">
          <a:xfrm rot="10800000" flipH="1">
            <a:off x="6844645" y="5047104"/>
            <a:ext cx="680858" cy="35719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00FDD86-FD9F-44CC-9823-CCA6B378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https://static.tildacdn.com/tild3662-6433-4766-a563-653733323431/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0" y="3183632"/>
            <a:ext cx="91122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692275" y="392113"/>
            <a:ext cx="6016625" cy="47625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tx2"/>
                </a:solidFill>
                <a:latin typeface="+mj-lt"/>
              </a:rPr>
              <a:t>Дополнительное ОБРАЗОВАНИЕ</a:t>
            </a:r>
          </a:p>
        </p:txBody>
      </p:sp>
      <p:sp>
        <p:nvSpPr>
          <p:cNvPr id="2057" name="Прямоугольник 1"/>
          <p:cNvSpPr>
            <a:spLocks noChangeArrowheads="1"/>
          </p:cNvSpPr>
          <p:nvPr/>
        </p:nvSpPr>
        <p:spPr bwMode="auto">
          <a:xfrm>
            <a:off x="323528" y="1596072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104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 организации дополнительного образования детей </a:t>
            </a:r>
          </a:p>
        </p:txBody>
      </p:sp>
      <p:sp>
        <p:nvSpPr>
          <p:cNvPr id="2060" name="Прямоугольник 4"/>
          <p:cNvSpPr>
            <a:spLocks noChangeArrowheads="1"/>
          </p:cNvSpPr>
          <p:nvPr/>
        </p:nvSpPr>
        <p:spPr bwMode="auto">
          <a:xfrm>
            <a:off x="1085529" y="2899097"/>
            <a:ext cx="7734943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u="sng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 рамках регионального проекта «Успех каждого ребенка» созданы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05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детский технопарк </a:t>
            </a: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«</a:t>
            </a:r>
            <a:r>
              <a:rPr lang="ru-RU" altLang="ru-RU" sz="1600" b="1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Кванториум</a:t>
            </a: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»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 г. Новочебоксарске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05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центр развития современных компетенций детей – </a:t>
            </a: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Дом научной </a:t>
            </a:r>
            <a:r>
              <a:rPr lang="ru-RU" altLang="ru-RU" sz="1600" b="1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коллаборации</a:t>
            </a: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им. С.А. </a:t>
            </a:r>
            <a:r>
              <a:rPr lang="ru-RU" altLang="ru-RU" sz="1600" b="1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Абрукова</a:t>
            </a: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 </a:t>
            </a: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(ЧГУ им. И.Н. Ульянова)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Центр по выявлению, поддержке и развитию способностей и талантов у детей </a:t>
            </a:r>
            <a:b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 молодежи  </a:t>
            </a: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«Эткер»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 г. Чебоксары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05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Республиканский модельный центр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дополнительного образования детей</a:t>
            </a: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 </a:t>
            </a:r>
            <a:b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г. Чебоксары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05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05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u="sng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 рамках регионального проекта «Цифровая образовательная среда» создан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05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Центр цифрового образования детей </a:t>
            </a: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«IT-куб»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 г. Канаше</a:t>
            </a:r>
          </a:p>
        </p:txBody>
      </p:sp>
      <p:pic>
        <p:nvPicPr>
          <p:cNvPr id="2061" name="Picture 3" descr="C:\Users\molod8\Desktop\22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37312"/>
            <a:ext cx="387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" descr="C:\Users\molod8\Desktop\33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5" y="4509119"/>
            <a:ext cx="4445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8" descr="D:\Users\molod10\Desktop\60461479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3E8EA"/>
              </a:clrFrom>
              <a:clrTo>
                <a:srgbClr val="E3E8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7" t="64067" r="38620" b="13583"/>
          <a:stretch>
            <a:fillRect/>
          </a:stretch>
        </p:blipFill>
        <p:spPr bwMode="auto">
          <a:xfrm>
            <a:off x="409366" y="3718421"/>
            <a:ext cx="536575" cy="574675"/>
          </a:xfrm>
          <a:prstGeom prst="rect">
            <a:avLst/>
          </a:prstGeom>
          <a:noFill/>
          <a:ln>
            <a:noFill/>
          </a:ln>
          <a:effectLst>
            <a:outerShdw sx="999" sy="999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4" descr="ÐÐ°ÑÑÐ¸Ð½ÐºÐ¸ Ð¿Ð¾ Ð·Ð°Ð¿ÑÐ¾ÑÑ Ð´Ð¾Ð¿Ð¾Ð»Ð½Ð¸ÑÐµÐ»ÑÐ½Ð¾Ðµ Ð¾Ð±ÑÐ°Ð·Ð¾Ð²Ð°Ð½Ð¸Ðµ Ð´ÐµÑÐµÐ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4" y="5157192"/>
            <a:ext cx="401538" cy="40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 rot="10800000">
            <a:off x="215554" y="2132854"/>
            <a:ext cx="6156646" cy="46040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A0E596D-F4E5-49F2-9A6F-200581718B71}"/>
              </a:ext>
            </a:extLst>
          </p:cNvPr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3310FFB-F1F6-4080-B8B6-CCA930283B03}"/>
              </a:ext>
            </a:extLst>
          </p:cNvPr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3BE14DF-7C73-48CE-B024-960E96D49184}"/>
              </a:ext>
            </a:extLst>
          </p:cNvPr>
          <p:cNvSpPr/>
          <p:nvPr/>
        </p:nvSpPr>
        <p:spPr>
          <a:xfrm rot="10800000">
            <a:off x="1475656" y="908720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O:\MOLOD\molod4\1 ФЕДОРОВА\РАЗНОЕ\картинки ЛОГО\Чувашия_минобр -рабочий стол.png">
            <a:extLst>
              <a:ext uri="{FF2B5EF4-FFF2-40B4-BE49-F238E27FC236}">
                <a16:creationId xmlns="" xmlns:a16="http://schemas.microsoft.com/office/drawing/2014/main" id="{50AF053B-F948-40A5-AECA-D7603F71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Мяч резиновый 20 с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Мяч резиновый 20 с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Мяч резиновый 20 см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Мяч резиновый 20 см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Новочебоксарский технопарк «‎Кванториум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50" y="1120286"/>
            <a:ext cx="2669259" cy="1778811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C27784-2005-4E4F-99C0-DB604147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2297206">
            <a:off x="5620164" y="4708933"/>
            <a:ext cx="947785" cy="864758"/>
          </a:xfrm>
          <a:prstGeom prst="ellipse">
            <a:avLst/>
          </a:prstGeom>
          <a:noFill/>
          <a:ln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38213" y="258763"/>
            <a:ext cx="7491412" cy="47625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35388" y="2347913"/>
            <a:ext cx="5246687" cy="1225550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anchor="ctr"/>
          <a:lstStyle>
            <a:lvl1pPr marL="11113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900"/>
              </a:lnSpc>
              <a:defRPr/>
            </a:pPr>
            <a:endParaRPr lang="ru-RU" altLang="ru-RU" sz="2400">
              <a:solidFill>
                <a:srgbClr val="474747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813" y="319088"/>
            <a:ext cx="77089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tx2"/>
                </a:solidFill>
                <a:latin typeface="+mj-lt"/>
              </a:rPr>
              <a:t>Дополнительное ОБРАЗОВАНИЕ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173" y="1323978"/>
            <a:ext cx="795426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равных условий для занятий дополнительным образованием в муниципальных районах и городских округах, низкий охват детей услугами дополнительного образования по программам технической и естественнонаучной направленности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DC8393B-794D-410A-9BA7-5C2F1D0899B6}"/>
              </a:ext>
            </a:extLst>
          </p:cNvPr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5A7581C-010B-4F27-A41E-0F9FC2AB3A94}"/>
              </a:ext>
            </a:extLst>
          </p:cNvPr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C6C8178-8534-4351-9C09-9BD51AA82779}"/>
              </a:ext>
            </a:extLst>
          </p:cNvPr>
          <p:cNvSpPr/>
          <p:nvPr/>
        </p:nvSpPr>
        <p:spPr>
          <a:xfrm rot="10800000">
            <a:off x="1475656" y="908720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O:\MOLOD\molod4\1 ФЕДОРОВА\РАЗНОЕ\картинки ЛОГО\Чувашия_минобр -рабочий стол.png">
            <a:extLst>
              <a:ext uri="{FF2B5EF4-FFF2-40B4-BE49-F238E27FC236}">
                <a16:creationId xmlns="" xmlns:a16="http://schemas.microsoft.com/office/drawing/2014/main" id="{186F2EF9-3EB1-41ED-B254-6AD8DD1B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36"/>
          <p:cNvSpPr>
            <a:spLocks noChangeArrowheads="1"/>
          </p:cNvSpPr>
          <p:nvPr/>
        </p:nvSpPr>
        <p:spPr bwMode="auto">
          <a:xfrm rot="16200000" flipH="1">
            <a:off x="4246258" y="1637882"/>
            <a:ext cx="406831" cy="110874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13570" y="980728"/>
            <a:ext cx="1857375" cy="285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i="1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1600" b="1" i="1" kern="0" dirty="0">
                <a:solidFill>
                  <a:prstClr val="white"/>
                </a:solidFill>
              </a:rPr>
              <a:t>ПРОБЛЕМА:</a:t>
            </a:r>
          </a:p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16779" y="2495178"/>
            <a:ext cx="2880320" cy="285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i="1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1600" b="1" i="1" kern="0" dirty="0">
                <a:solidFill>
                  <a:prstClr val="white"/>
                </a:solidFill>
              </a:rPr>
              <a:t>ПЕРСПЕКТИВЫ К 2024 ГОДУ:</a:t>
            </a:r>
          </a:p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4644" y="3717032"/>
            <a:ext cx="4667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08552" y="3552963"/>
            <a:ext cx="4667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9986" y="4292973"/>
            <a:ext cx="1879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технопарки «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8" name="Picture 59" descr="chart0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738">
            <a:off x="906469" y="3921244"/>
            <a:ext cx="848099" cy="3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780988" y="3665077"/>
            <a:ext cx="4667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804896" y="3501008"/>
            <a:ext cx="4667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556330" y="4241018"/>
            <a:ext cx="18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цифрового образования детей </a:t>
            </a: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«IT-куб»</a:t>
            </a:r>
          </a:p>
        </p:txBody>
      </p:sp>
      <p:pic>
        <p:nvPicPr>
          <p:cNvPr id="37" name="Picture 59" descr="chart0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738">
            <a:off x="4002813" y="3869289"/>
            <a:ext cx="848099" cy="3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946401" y="3497883"/>
            <a:ext cx="4667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70309" y="3333814"/>
            <a:ext cx="4667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732240" y="4103839"/>
            <a:ext cx="18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Научно-учебные лаборатории аграрной направленности</a:t>
            </a:r>
          </a:p>
        </p:txBody>
      </p:sp>
      <p:pic>
        <p:nvPicPr>
          <p:cNvPr id="41" name="Picture 59" descr="chart0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738">
            <a:off x="7168226" y="3702095"/>
            <a:ext cx="848099" cy="3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2078950" y="5315285"/>
            <a:ext cx="4773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  <a:p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08148" y="5151216"/>
            <a:ext cx="4667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  <a:p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66156" y="5891226"/>
            <a:ext cx="2553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в школах материально-технической базы для занятий физической культурой и спортом</a:t>
            </a:r>
          </a:p>
        </p:txBody>
      </p:sp>
      <p:pic>
        <p:nvPicPr>
          <p:cNvPr id="45" name="Picture 59" descr="chart0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738">
            <a:off x="2306067" y="5519497"/>
            <a:ext cx="848099" cy="3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5337446" y="5572173"/>
            <a:ext cx="6527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73 %</a:t>
            </a:r>
          </a:p>
          <a:p>
            <a:pPr algn="ctr"/>
            <a:r>
              <a:rPr lang="ru-RU" sz="1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61354" y="5408104"/>
            <a:ext cx="6527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80 %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589877" y="6148114"/>
            <a:ext cx="30822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детей дополнительным образованием, в том числе технической и естественно-научной направленностей  </a:t>
            </a:r>
          </a:p>
        </p:txBody>
      </p:sp>
      <p:pic>
        <p:nvPicPr>
          <p:cNvPr id="49" name="Picture 59" descr="chart0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738">
            <a:off x="5652248" y="5776385"/>
            <a:ext cx="848099" cy="3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olod8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99" y="4598259"/>
            <a:ext cx="771930" cy="7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Овал 61"/>
          <p:cNvSpPr/>
          <p:nvPr/>
        </p:nvSpPr>
        <p:spPr>
          <a:xfrm rot="12297206">
            <a:off x="7158770" y="2724540"/>
            <a:ext cx="947785" cy="863228"/>
          </a:xfrm>
          <a:prstGeom prst="ellipse">
            <a:avLst/>
          </a:prstGeom>
          <a:noFill/>
          <a:ln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 rot="12297206">
            <a:off x="875386" y="2832641"/>
            <a:ext cx="947785" cy="921753"/>
          </a:xfrm>
          <a:prstGeom prst="ellipse">
            <a:avLst/>
          </a:prstGeom>
          <a:noFill/>
          <a:ln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 rot="12297206">
            <a:off x="2322474" y="4378671"/>
            <a:ext cx="947785" cy="907208"/>
          </a:xfrm>
          <a:prstGeom prst="ellipse">
            <a:avLst/>
          </a:prstGeom>
          <a:noFill/>
          <a:ln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 rot="12297206">
            <a:off x="4055198" y="2866957"/>
            <a:ext cx="947785" cy="897495"/>
          </a:xfrm>
          <a:prstGeom prst="ellipse">
            <a:avLst/>
          </a:prstGeom>
          <a:noFill/>
          <a:ln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molod8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12" y="2789357"/>
            <a:ext cx="881801" cy="783659"/>
          </a:xfrm>
          <a:prstGeom prst="flowChartConnector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olod8\Desktop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29" y="2576566"/>
            <a:ext cx="895789" cy="851755"/>
          </a:xfrm>
          <a:prstGeom prst="ellipse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olod8\Desktop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93" y="4365779"/>
            <a:ext cx="913664" cy="824766"/>
          </a:xfrm>
          <a:prstGeom prst="ellipse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olod8\Desktop\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66" y="2847890"/>
            <a:ext cx="931522" cy="869142"/>
          </a:xfrm>
          <a:prstGeom prst="flowChartConnector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омер слайда 5">
            <a:extLst>
              <a:ext uri="{FF2B5EF4-FFF2-40B4-BE49-F238E27FC236}">
                <a16:creationId xmlns="" xmlns:a16="http://schemas.microsoft.com/office/drawing/2014/main" id="{72C27784-2005-4E4F-99C0-DB604147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76" y="1228257"/>
            <a:ext cx="1840351" cy="145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93" y="1228252"/>
            <a:ext cx="1872858" cy="147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365265" y="392750"/>
            <a:ext cx="5943041" cy="476251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cap="all" dirty="0" err="1">
                <a:solidFill>
                  <a:schemeClr val="tx2"/>
                </a:solidFill>
              </a:rPr>
              <a:t>Молодежная</a:t>
            </a:r>
            <a:r>
              <a:rPr lang="ru-RU" sz="2800" b="1" cap="all" dirty="0">
                <a:solidFill>
                  <a:schemeClr val="tx2"/>
                </a:solidFill>
              </a:rPr>
              <a:t> политика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8936" y="1532013"/>
            <a:ext cx="219062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Times New Roman" pitchFamily="18" charset="0"/>
              </a:rPr>
              <a:t>1000 </a:t>
            </a:r>
            <a:r>
              <a:rPr lang="ru-RU" altLang="ru-RU" sz="12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стипендий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за особую творческую устремленность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17912"/>
            <a:ext cx="1853458" cy="14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452320" y="1505567"/>
            <a:ext cx="2139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Times New Roman" pitchFamily="18" charset="0"/>
              </a:rPr>
              <a:t>680</a:t>
            </a:r>
            <a:r>
              <a:rPr lang="ru-RU" altLang="ru-RU" b="1" dirty="0">
                <a:solidFill>
                  <a:srgbClr val="C00000"/>
                </a:solidFill>
                <a:latin typeface="Century Gothic"/>
                <a:cs typeface="Times New Roman" pitchFamily="18" charset="0"/>
              </a:rPr>
              <a:t> </a:t>
            </a:r>
            <a:r>
              <a:rPr lang="ru-RU" altLang="ru-RU" sz="12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тыс. руб. – региональная поддержка </a:t>
            </a:r>
          </a:p>
          <a:p>
            <a:pPr>
              <a:defRPr/>
            </a:pPr>
            <a:r>
              <a:rPr lang="ru-RU" altLang="ru-RU" sz="12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проектов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8894" y="1495056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Times New Roman" pitchFamily="18" charset="0"/>
              </a:rPr>
              <a:t>10</a:t>
            </a:r>
          </a:p>
          <a:p>
            <a:r>
              <a:rPr lang="ru-RU" altLang="ru-RU" sz="12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Государственных молодежных премий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2669995"/>
            <a:ext cx="9144000" cy="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82376" y="2757604"/>
            <a:ext cx="897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_23XP" panose="020B0604020202020204" pitchFamily="34" charset="-52"/>
                <a:sym typeface="Century Gothic" pitchFamily="34" charset="0"/>
              </a:rPr>
              <a:t>Реализация регионального проекта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_23XP" panose="020B0604020202020204" pitchFamily="34" charset="-52"/>
                <a:sym typeface="Century Gothic" pitchFamily="34" charset="0"/>
              </a:rPr>
              <a:t>«Социальная активность» 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_23XP" panose="020B0604020202020204" pitchFamily="34" charset="-52"/>
                <a:sym typeface="Century Gothic" pitchFamily="34" charset="0"/>
              </a:rPr>
              <a:t>в рамках национального проекта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_23XP" panose="020B0604020202020204" pitchFamily="34" charset="-52"/>
                <a:sym typeface="Century Gothic" pitchFamily="34" charset="0"/>
              </a:rPr>
              <a:t>«Образование»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3804" y="3989927"/>
            <a:ext cx="4586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9E0000"/>
                </a:solidFill>
                <a:latin typeface="Century Gothic"/>
                <a:cs typeface="Times New Roman" pitchFamily="18" charset="0"/>
                <a:sym typeface="Century Gothic" pitchFamily="34" charset="0"/>
              </a:rPr>
              <a:t>1,7 тыс.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Times New Roman" pitchFamily="18" charset="0"/>
                <a:sym typeface="Century Gothic" pitchFamily="34" charset="0"/>
              </a:rPr>
              <a:t>добровольческих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Times New Roman" pitchFamily="18" charset="0"/>
                <a:sym typeface="Century Gothic" pitchFamily="34" charset="0"/>
              </a:rPr>
              <a:t>объединений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44771" y="4532272"/>
            <a:ext cx="2616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9E0000"/>
                </a:solidFill>
                <a:latin typeface="Century Gothic"/>
                <a:cs typeface="Times New Roman" pitchFamily="18" charset="0"/>
                <a:sym typeface="Century Gothic" pitchFamily="34" charset="0"/>
              </a:rPr>
              <a:t>26 </a:t>
            </a:r>
            <a:r>
              <a:rPr lang="ru-RU" sz="1200" b="1" dirty="0">
                <a:solidFill>
                  <a:srgbClr val="F79646">
                    <a:lumMod val="50000"/>
                  </a:srgbClr>
                </a:solidFill>
                <a:latin typeface="Century Gothic" pitchFamily="34" charset="0"/>
                <a:sym typeface="Century Gothic" pitchFamily="34" charset="0"/>
              </a:rPr>
              <a:t> 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Times New Roman" pitchFamily="18" charset="0"/>
                <a:sym typeface="Century Gothic" pitchFamily="34" charset="0"/>
              </a:rPr>
              <a:t>органов студенческого самоуправления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56" y="61416"/>
            <a:ext cx="14446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872191" y="3415654"/>
            <a:ext cx="2346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9E0000"/>
                </a:solidFill>
                <a:latin typeface="Century Gothic"/>
                <a:cs typeface="Times New Roman" pitchFamily="18" charset="0"/>
                <a:sym typeface="Century Gothic" pitchFamily="34" charset="0"/>
              </a:rPr>
              <a:t>2,8  тыс.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Times New Roman" pitchFamily="18" charset="0"/>
                <a:sym typeface="Century Gothic" pitchFamily="34" charset="0"/>
              </a:rPr>
              <a:t>детских и молодежных объединений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7" y="1188860"/>
            <a:ext cx="187801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827584" y="1522615"/>
            <a:ext cx="219062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Times New Roman" pitchFamily="18" charset="0"/>
              </a:rPr>
              <a:t>49 </a:t>
            </a:r>
            <a:r>
              <a:rPr lang="ru-RU" altLang="ru-RU" sz="12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грантов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ФПГ и </a:t>
            </a:r>
            <a:r>
              <a:rPr lang="ru-RU" altLang="ru-RU" sz="1200" b="1" dirty="0" err="1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Росмолодежи</a:t>
            </a:r>
            <a:endParaRPr lang="ru-RU" altLang="ru-RU" sz="1200" b="1" dirty="0">
              <a:solidFill>
                <a:srgbClr val="4F81BD">
                  <a:lumMod val="75000"/>
                </a:srgbClr>
              </a:solidFill>
              <a:latin typeface="Century Gothic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Times New Roman" pitchFamily="18" charset="0"/>
              </a:rPr>
              <a:t>25,8 </a:t>
            </a:r>
            <a:r>
              <a:rPr lang="ru-RU" altLang="ru-RU" sz="1200" b="1" dirty="0" err="1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млн.руб</a:t>
            </a:r>
            <a:r>
              <a:rPr lang="ru-RU" altLang="ru-RU" sz="12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.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3413057"/>
            <a:ext cx="11096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3996" y="3448421"/>
            <a:ext cx="3002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Times New Roman" pitchFamily="18" charset="0"/>
              </a:rPr>
              <a:t>Создан ресурсный центр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Times New Roman" pitchFamily="18" charset="0"/>
              </a:rPr>
              <a:t>по поддержке добровольчества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Times New Roman" pitchFamily="18" charset="0"/>
              </a:rPr>
              <a:t>в сфере культуры безопасности и чрезвычайных ситуаций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5" y="4314348"/>
            <a:ext cx="7486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chetk.info/downloads/RC/hope-hand-abstract-log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62" y="3402253"/>
            <a:ext cx="752560" cy="7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moyastrana.ru/upload/medialibrary/b56/b566f80a5143805966cd7be4bdc920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35" y="4314348"/>
            <a:ext cx="694986" cy="6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113998" y="4359714"/>
            <a:ext cx="26163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9E0000"/>
                </a:solidFill>
                <a:latin typeface="Century Gothic"/>
                <a:cs typeface="Times New Roman" pitchFamily="18" charset="0"/>
                <a:sym typeface="Century Gothic" pitchFamily="34" charset="0"/>
              </a:rPr>
              <a:t>355  </a:t>
            </a:r>
            <a:r>
              <a:rPr lang="ru-RU" sz="1200" b="1" dirty="0">
                <a:solidFill>
                  <a:srgbClr val="F79646">
                    <a:lumMod val="50000"/>
                  </a:srgbClr>
                </a:solidFill>
                <a:latin typeface="Century Gothic" pitchFamily="34" charset="0"/>
                <a:sym typeface="Century Gothic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Times New Roman" pitchFamily="18" charset="0"/>
                <a:sym typeface="Century Gothic" pitchFamily="34" charset="0"/>
              </a:rPr>
              <a:t>участников федеральной молодежной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Century Gothic"/>
                <a:cs typeface="Times New Roman" pitchFamily="18" charset="0"/>
                <a:sym typeface="Century Gothic" pitchFamily="34" charset="0"/>
              </a:rPr>
              <a:t>форумной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Times New Roman" pitchFamily="18" charset="0"/>
                <a:sym typeface="Century Gothic" pitchFamily="34" charset="0"/>
              </a:rPr>
              <a:t> кампании </a:t>
            </a:r>
          </a:p>
        </p:txBody>
      </p:sp>
      <p:pic>
        <p:nvPicPr>
          <p:cNvPr id="2062" name="Picture 14" descr="http://kanashen.ru/wp-content/uploads/2019/06/%D0%BC%D0%BE%D0%BB%D0%B3%D0%BE%D1%80%D0%BE%D0%B4-1-1200x6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60" y="5232005"/>
            <a:ext cx="2961037" cy="15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gov.cap.ru/Content2019/photo/201906/09/Albom341967/0v0a647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1"/>
          <a:stretch/>
        </p:blipFill>
        <p:spPr bwMode="auto">
          <a:xfrm>
            <a:off x="6228185" y="5229200"/>
            <a:ext cx="2620540" cy="14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mol36.ru/upload/iblock/398/398c48b91abee977efc797dde0440b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5" y="5237016"/>
            <a:ext cx="2936036" cy="15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FD3BD18-CE90-452A-AA1E-B664D3FB79DF}"/>
              </a:ext>
            </a:extLst>
          </p:cNvPr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26E9CF9-037D-4209-95B3-AC9FEB4BBAA0}"/>
              </a:ext>
            </a:extLst>
          </p:cNvPr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3532CDD-7CA4-4470-99AF-D3E512FF4F8B}"/>
              </a:ext>
            </a:extLst>
          </p:cNvPr>
          <p:cNvSpPr/>
          <p:nvPr/>
        </p:nvSpPr>
        <p:spPr>
          <a:xfrm rot="10800000">
            <a:off x="1475656" y="908722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O:\MOLOD\molod4\1 ФЕДОРОВА\РАЗНОЕ\картинки ЛОГО\Чувашия_минобр -рабочий стол.png">
            <a:extLst>
              <a:ext uri="{FF2B5EF4-FFF2-40B4-BE49-F238E27FC236}">
                <a16:creationId xmlns="" xmlns:a16="http://schemas.microsoft.com/office/drawing/2014/main" id="{FD118590-AA61-4980-AD5F-75C742CB4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14B4979-FAA0-41B6-87AC-60782B75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5352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61" y="1129997"/>
            <a:ext cx="234364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652530" y="1138820"/>
            <a:ext cx="1892205" cy="27621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08724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37769" y="259359"/>
            <a:ext cx="7491413" cy="47625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rgbClr val="1F497D"/>
              </a:solidFill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8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091" y="319931"/>
            <a:ext cx="5873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 err="1" smtClean="0">
                <a:solidFill>
                  <a:schemeClr val="tx2"/>
                </a:solidFill>
              </a:rPr>
              <a:t>МолодЕжная</a:t>
            </a:r>
            <a:r>
              <a:rPr lang="ru-RU" sz="2800" b="1" cap="all" dirty="0" smtClean="0">
                <a:solidFill>
                  <a:schemeClr val="tx2"/>
                </a:solidFill>
              </a:rPr>
              <a:t> </a:t>
            </a:r>
            <a:r>
              <a:rPr lang="ru-RU" sz="2800" b="1" cap="all" dirty="0">
                <a:solidFill>
                  <a:schemeClr val="tx2"/>
                </a:solidFill>
              </a:rPr>
              <a:t>политика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6927" y="3410997"/>
            <a:ext cx="3641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Отсутствие системы подготовки кадров, реализующих молодежную политику. Неэффективность молодежных парламентов и Молодежного правительства  </a:t>
            </a:r>
            <a:endParaRPr lang="ru-RU" sz="1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85660" y="1058842"/>
            <a:ext cx="1857388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i="1" kern="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>
                <a:solidFill>
                  <a:prstClr val="white"/>
                </a:solidFill>
              </a:rPr>
              <a:t>ПРОБЛЕМЫ: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00374" y="1047527"/>
            <a:ext cx="2360682" cy="2814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i="1" kern="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>
                <a:solidFill>
                  <a:prstClr val="white"/>
                </a:solidFill>
              </a:rPr>
              <a:t>ПЕРСПЕКТИВЫ К 2024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8655" y="3497240"/>
            <a:ext cx="54873" cy="65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076056" y="3774686"/>
            <a:ext cx="3494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Создание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Times New Roman" pitchFamily="18" charset="0"/>
              </a:rPr>
              <a:t>Soft skills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Times New Roman" pitchFamily="18" charset="0"/>
              </a:rPr>
              <a:t>-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центра  молодежного самоуправления и развития компетенций</a:t>
            </a:r>
            <a:endParaRPr lang="ru-RU" sz="1600" b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30439" y="2780928"/>
            <a:ext cx="22898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i="1" dirty="0">
                <a:solidFill>
                  <a:srgbClr val="1F497D">
                    <a:lumMod val="50000"/>
                  </a:srgbClr>
                </a:solidFill>
              </a:rPr>
              <a:t>охват молодежи деятельностью молодежных общественных объединений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45890" y="2780928"/>
            <a:ext cx="20626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100" i="1" dirty="0">
                <a:solidFill>
                  <a:srgbClr val="1F497D">
                    <a:lumMod val="50000"/>
                  </a:srgbClr>
                </a:solidFill>
              </a:rPr>
              <a:t>охват граждан </a:t>
            </a:r>
            <a:r>
              <a:rPr lang="ru-RU" sz="1100" i="1" dirty="0">
                <a:solidFill>
                  <a:srgbClr val="1F497D">
                    <a:lumMod val="50000"/>
                  </a:srgbClr>
                </a:solidFill>
              </a:rPr>
              <a:t>волонтерской деятельностью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076056" y="4781066"/>
            <a:ext cx="3494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Создание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Times New Roman" pitchFamily="18" charset="0"/>
              </a:rPr>
              <a:t>Ресурсного центра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поддержки добровольчества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1" y="4565368"/>
            <a:ext cx="58944" cy="7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9538" y="2296740"/>
            <a:ext cx="58945" cy="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5043038" y="5622303"/>
            <a:ext cx="3494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Times New Roman" pitchFamily="18" charset="0"/>
              </a:rPr>
              <a:t>Учреждение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Times New Roman" pitchFamily="18" charset="0"/>
              </a:rPr>
              <a:t>грантового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Times New Roman" pitchFamily="18" charset="0"/>
              </a:rPr>
              <a:t> конкурса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Times New Roman" pitchFamily="18" charset="0"/>
              </a:rPr>
              <a:t>Главы Чувашской Республики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Times New Roman" pitchFamily="18" charset="0"/>
              </a:rPr>
            </a:b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</a:rPr>
              <a:t>по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поддержке молодежных объединений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592882"/>
            <a:ext cx="3517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Отсутствие системной грантовой поддержки для молодежных объединений на региональном уровне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67544" y="4633972"/>
            <a:ext cx="3517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Отсутствие инфраструктуры сферы добровольчества на региональном уровне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7544" y="2204864"/>
            <a:ext cx="3353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Недостаточный охват молодежи деятельностью волонтерских (добровольческих) и общественных объединений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67" y="80046"/>
            <a:ext cx="14446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 descr="Закругленная стрелка по часовой стрелке">
            <a:extLst>
              <a:ext uri="{FF2B5EF4-FFF2-40B4-BE49-F238E27FC236}">
                <a16:creationId xmlns="" xmlns:a16="http://schemas.microsoft.com/office/drawing/2014/main" id="{8FD80E71-A164-44A3-AAFA-529949AF86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7104" flipH="1">
            <a:off x="5610496" y="2049521"/>
            <a:ext cx="634064" cy="555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93CC0B-ADEC-4E1D-BDE7-9720B62434FE}"/>
              </a:ext>
            </a:extLst>
          </p:cNvPr>
          <p:cNvSpPr txBox="1"/>
          <p:nvPr/>
        </p:nvSpPr>
        <p:spPr>
          <a:xfrm>
            <a:off x="5012201" y="220486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24 %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2020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DBE699C-DB5D-41A9-B340-C0C0376FCE27}"/>
              </a:ext>
            </a:extLst>
          </p:cNvPr>
          <p:cNvSpPr txBox="1"/>
          <p:nvPr/>
        </p:nvSpPr>
        <p:spPr>
          <a:xfrm>
            <a:off x="6084168" y="191683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35 %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2024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2" name="Рисунок 51" descr="Закругленная стрелка по часовой стрелке">
            <a:extLst>
              <a:ext uri="{FF2B5EF4-FFF2-40B4-BE49-F238E27FC236}">
                <a16:creationId xmlns="" xmlns:a16="http://schemas.microsoft.com/office/drawing/2014/main" id="{EC6218C5-D0F3-4B64-9981-F542A197C5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18346" flipH="1">
            <a:off x="7818132" y="2192145"/>
            <a:ext cx="682184" cy="59746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1FA192A-7DF8-4CBB-8BC0-7982C8C78266}"/>
              </a:ext>
            </a:extLst>
          </p:cNvPr>
          <p:cNvSpPr txBox="1"/>
          <p:nvPr/>
        </p:nvSpPr>
        <p:spPr>
          <a:xfrm>
            <a:off x="7234886" y="2132856"/>
            <a:ext cx="74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18 </a:t>
            </a:r>
            <a:r>
              <a:rPr lang="ru-RU" sz="1200" b="1" u="sng" dirty="0">
                <a:solidFill>
                  <a:schemeClr val="tx2">
                    <a:lumMod val="75000"/>
                  </a:schemeClr>
                </a:solidFill>
              </a:rPr>
              <a:t>тыс.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2020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CCA1278-95AA-4232-B883-8E6A472FD591}"/>
              </a:ext>
            </a:extLst>
          </p:cNvPr>
          <p:cNvSpPr txBox="1"/>
          <p:nvPr/>
        </p:nvSpPr>
        <p:spPr>
          <a:xfrm>
            <a:off x="8375452" y="1916832"/>
            <a:ext cx="74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45 </a:t>
            </a:r>
            <a:r>
              <a:rPr lang="ru-RU" sz="1200" b="1" u="sng" dirty="0">
                <a:solidFill>
                  <a:schemeClr val="tx2">
                    <a:lumMod val="75000"/>
                  </a:schemeClr>
                </a:solidFill>
              </a:rPr>
              <a:t>тыс.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2024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 rot="12297206">
            <a:off x="5294364" y="1607685"/>
            <a:ext cx="698567" cy="643145"/>
          </a:xfrm>
          <a:prstGeom prst="ellipse">
            <a:avLst/>
          </a:prstGeom>
          <a:noFill/>
          <a:ln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 rot="12297206">
            <a:off x="7779947" y="1528224"/>
            <a:ext cx="698567" cy="683641"/>
          </a:xfrm>
          <a:prstGeom prst="ellipse">
            <a:avLst/>
          </a:prstGeom>
          <a:noFill/>
          <a:ln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Образование: Молодежь Чувашии приняла участие в слете студенческих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69" y="1467828"/>
            <a:ext cx="752983" cy="682183"/>
          </a:xfrm>
          <a:prstGeom prst="ellipse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лонтеры Чувашии получили награды на международном форуме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55" y="1412776"/>
            <a:ext cx="743308" cy="737222"/>
          </a:xfrm>
          <a:prstGeom prst="ellipse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9539" y="5661248"/>
            <a:ext cx="58945" cy="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Номер слайда 3">
            <a:extLst>
              <a:ext uri="{FF2B5EF4-FFF2-40B4-BE49-F238E27FC236}">
                <a16:creationId xmlns="" xmlns:a16="http://schemas.microsoft.com/office/drawing/2014/main" id="{714B4979-FAA0-41B6-87AC-60782B75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087" y="6361460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5">
            <a:extLst>
              <a:ext uri="{FF2B5EF4-FFF2-40B4-BE49-F238E27FC236}">
                <a16:creationId xmlns="" xmlns:a16="http://schemas.microsoft.com/office/drawing/2014/main" id="{0D8E2D08-5F97-4B52-9E28-B3B4EEC07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29855" r="26813" b="25598"/>
          <a:stretch/>
        </p:blipFill>
        <p:spPr>
          <a:xfrm>
            <a:off x="3505043" y="2876041"/>
            <a:ext cx="1157616" cy="114023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08724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37769" y="259359"/>
            <a:ext cx="7491413" cy="47625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rgbClr val="1F497D"/>
              </a:solidFill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8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9298" y="337995"/>
            <a:ext cx="6912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1F497D"/>
                </a:solidFill>
              </a:rPr>
              <a:t>информационно-образовательный портал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93F9CC1-E803-4C00-8100-23BF6C2FD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5" y="3912692"/>
            <a:ext cx="1881073" cy="14108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8603748-C58C-4479-94DE-27113B719164}"/>
              </a:ext>
            </a:extLst>
          </p:cNvPr>
          <p:cNvSpPr txBox="1"/>
          <p:nvPr/>
        </p:nvSpPr>
        <p:spPr>
          <a:xfrm>
            <a:off x="263527" y="5229200"/>
            <a:ext cx="310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повышение квалификации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0B8C01E-E79F-48A2-B63C-314F44A53A06}"/>
              </a:ext>
            </a:extLst>
          </p:cNvPr>
          <p:cNvSpPr txBox="1"/>
          <p:nvPr/>
        </p:nvSpPr>
        <p:spPr>
          <a:xfrm>
            <a:off x="1979712" y="98828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взаимодействие всех уровней системы образования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D546916-6BDA-4906-87B5-72433B9FB6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/>
          <a:stretch/>
        </p:blipFill>
        <p:spPr>
          <a:xfrm>
            <a:off x="3060033" y="2562628"/>
            <a:ext cx="2766959" cy="2227832"/>
          </a:xfrm>
          <a:prstGeom prst="ellipse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C503C7B-648B-42B8-B706-7487B86CB2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12" y="1914658"/>
            <a:ext cx="1546807" cy="1160105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F2E41321-2E83-4469-A7FF-926D6A0EA5DC}"/>
              </a:ext>
            </a:extLst>
          </p:cNvPr>
          <p:cNvSpPr/>
          <p:nvPr/>
        </p:nvSpPr>
        <p:spPr>
          <a:xfrm>
            <a:off x="4667241" y="30614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предоставление доступа к НПА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3B388335-8956-4BFE-901A-58505F96C9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9000" l="3000" r="97889">
                        <a14:foregroundMark x1="19111" y1="18667" x2="19111" y2="18667"/>
                        <a14:foregroundMark x1="3111" y1="21333" x2="3111" y2="21333"/>
                        <a14:foregroundMark x1="4778" y1="2333" x2="4778" y2="2333"/>
                        <a14:foregroundMark x1="70222" y1="21222" x2="70222" y2="21222"/>
                        <a14:foregroundMark x1="61667" y1="15778" x2="61667" y2="15778"/>
                        <a14:foregroundMark x1="72444" y1="19444" x2="72444" y2="19444"/>
                        <a14:foregroundMark x1="51667" y1="21222" x2="51667" y2="21222"/>
                        <a14:foregroundMark x1="59667" y1="36556" x2="59667" y2="36556"/>
                        <a14:foregroundMark x1="68667" y1="19778" x2="68667" y2="19778"/>
                        <a14:foregroundMark x1="64889" y1="22778" x2="64889" y2="22778"/>
                        <a14:foregroundMark x1="67556" y1="22778" x2="67556" y2="22778"/>
                        <a14:foregroundMark x1="65889" y1="35444" x2="65889" y2="35444"/>
                        <a14:foregroundMark x1="56222" y1="31667" x2="56222" y2="31667"/>
                        <a14:foregroundMark x1="52667" y1="35667" x2="52667" y2="35667"/>
                        <a14:foregroundMark x1="46333" y1="23000" x2="46333" y2="23000"/>
                        <a14:foregroundMark x1="51556" y1="15778" x2="51889" y2="16111"/>
                        <a14:foregroundMark x1="55556" y1="26556" x2="55667" y2="27556"/>
                        <a14:foregroundMark x1="57333" y1="30111" x2="59556" y2="31000"/>
                        <a14:foregroundMark x1="62778" y1="31667" x2="64000" y2="31667"/>
                        <a14:foregroundMark x1="64778" y1="31222" x2="65667" y2="30778"/>
                        <a14:foregroundMark x1="66333" y1="29444" x2="58778" y2="31556"/>
                        <a14:foregroundMark x1="58778" y1="31556" x2="58333" y2="32667"/>
                        <a14:foregroundMark x1="92111" y1="87222" x2="90778" y2="94444"/>
                        <a14:foregroundMark x1="90778" y1="94444" x2="85444" y2="93333"/>
                        <a14:foregroundMark x1="97111" y1="87111" x2="97889" y2="91889"/>
                        <a14:foregroundMark x1="91111" y1="98333" x2="88444" y2="99000"/>
                        <a14:foregroundMark x1="74778" y1="88222" x2="71333" y2="79778"/>
                        <a14:foregroundMark x1="84667" y1="78444" x2="79111" y2="72333"/>
                        <a14:foregroundMark x1="69222" y1="72222" x2="62333" y2="70000"/>
                        <a14:foregroundMark x1="62333" y1="70000" x2="61778" y2="69333"/>
                        <a14:foregroundMark x1="46556" y1="78000" x2="38667" y2="65000"/>
                        <a14:foregroundMark x1="38667" y1="65000" x2="30222" y2="57778"/>
                        <a14:foregroundMark x1="50667" y1="57222" x2="63667" y2="56778"/>
                        <a14:foregroundMark x1="21667" y1="55889" x2="21667" y2="55889"/>
                        <a14:foregroundMark x1="22667" y1="38333" x2="22667" y2="38333"/>
                        <a14:foregroundMark x1="22778" y1="37667" x2="19111" y2="43667"/>
                        <a14:foregroundMark x1="19111" y1="43667" x2="15667" y2="55889"/>
                        <a14:foregroundMark x1="3778" y1="7444" x2="3556" y2="38000"/>
                        <a14:foregroundMark x1="12778" y1="3667" x2="32667" y2="3333"/>
                        <a14:foregroundMark x1="32667" y1="3333" x2="50556" y2="3778"/>
                        <a14:foregroundMark x1="79667" y1="5444" x2="81222" y2="51222"/>
                        <a14:foregroundMark x1="81222" y1="51222" x2="80111" y2="58333"/>
                        <a14:foregroundMark x1="60556" y1="13222" x2="62000" y2="20111"/>
                        <a14:foregroundMark x1="62000" y1="20111" x2="61000" y2="13444"/>
                        <a14:foregroundMark x1="52111" y1="19333" x2="58222" y2="35889"/>
                        <a14:foregroundMark x1="62444" y1="32333" x2="55889" y2="36667"/>
                        <a14:foregroundMark x1="55889" y1="36667" x2="53000" y2="27556"/>
                        <a14:foregroundMark x1="28333" y1="56778" x2="20667" y2="54333"/>
                        <a14:foregroundMark x1="20667" y1="54333" x2="21111" y2="44667"/>
                        <a14:foregroundMark x1="21111" y1="44667" x2="25111" y2="35000"/>
                        <a14:foregroundMark x1="19889" y1="35667" x2="16111" y2="42000"/>
                        <a14:foregroundMark x1="16111" y1="42000" x2="14333" y2="56333"/>
                        <a14:foregroundMark x1="14333" y1="56333" x2="13778" y2="57111"/>
                        <a14:foregroundMark x1="12333" y1="59222" x2="5444" y2="55333"/>
                        <a14:foregroundMark x1="5444" y1="55333" x2="3667" y2="48556"/>
                        <a14:foregroundMark x1="3667" y1="48556" x2="4000" y2="41111"/>
                        <a14:foregroundMark x1="4000" y1="41111" x2="3444" y2="39667"/>
                        <a14:foregroundMark x1="26556" y1="30778" x2="33111" y2="32889"/>
                        <a14:foregroundMark x1="33111" y1="32889" x2="34778" y2="36222"/>
                        <a14:foregroundMark x1="22222" y1="18778" x2="23556" y2="21556"/>
                        <a14:foregroundMark x1="55667" y1="31778" x2="55667" y2="31889"/>
                        <a14:foregroundMark x1="56556" y1="3889" x2="76333" y2="3000"/>
                        <a14:backgroundMark x1="9778" y1="11778" x2="9778" y2="11778"/>
                        <a14:backgroundMark x1="43778" y1="13222" x2="43778" y2="13222"/>
                        <a14:backgroundMark x1="95000" y1="25222" x2="95111" y2="26333"/>
                        <a14:backgroundMark x1="60667" y1="91444" x2="60667" y2="9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90" y="1842662"/>
            <a:ext cx="1151031" cy="115103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CAF93F1D-5D63-488E-A1A7-0B91DDBE3473}"/>
              </a:ext>
            </a:extLst>
          </p:cNvPr>
          <p:cNvSpPr/>
          <p:nvPr/>
        </p:nvSpPr>
        <p:spPr>
          <a:xfrm>
            <a:off x="-74670" y="3048170"/>
            <a:ext cx="380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предоставление сервисов для дистанционного обучения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6C8FFDF2-1889-4E30-8B9B-878DFB8CB5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9" b="97111" l="1444" r="95778">
                        <a14:foregroundMark x1="63000" y1="66667" x2="63000" y2="66667"/>
                        <a14:foregroundMark x1="60778" y1="59111" x2="60778" y2="59111"/>
                        <a14:foregroundMark x1="84111" y1="59222" x2="84111" y2="59222"/>
                        <a14:foregroundMark x1="95222" y1="53000" x2="95222" y2="53000"/>
                        <a14:foregroundMark x1="95778" y1="35778" x2="95778" y2="35778"/>
                        <a14:foregroundMark x1="36333" y1="4444" x2="36333" y2="4444"/>
                        <a14:foregroundMark x1="45222" y1="889" x2="45222" y2="889"/>
                        <a14:foregroundMark x1="13333" y1="27778" x2="13333" y2="27778"/>
                        <a14:foregroundMark x1="5556" y1="31333" x2="5556" y2="31333"/>
                        <a14:foregroundMark x1="7000" y1="55889" x2="7000" y2="55889"/>
                        <a14:foregroundMark x1="63556" y1="40000" x2="63556" y2="40000"/>
                        <a14:foregroundMark x1="44667" y1="40333" x2="44667" y2="40333"/>
                        <a14:foregroundMark x1="38333" y1="40000" x2="38333" y2="40000"/>
                        <a14:foregroundMark x1="32000" y1="39778" x2="32000" y2="39778"/>
                        <a14:foregroundMark x1="48556" y1="71444" x2="48556" y2="71444"/>
                        <a14:foregroundMark x1="55333" y1="77778" x2="55333" y2="77778"/>
                        <a14:foregroundMark x1="46333" y1="78111" x2="46333" y2="78111"/>
                        <a14:foregroundMark x1="38667" y1="78667" x2="38667" y2="78667"/>
                        <a14:foregroundMark x1="31444" y1="78111" x2="31444" y2="78111"/>
                        <a14:foregroundMark x1="46444" y1="97222" x2="46444" y2="97222"/>
                        <a14:foregroundMark x1="68000" y1="46333" x2="68000" y2="46333"/>
                        <a14:foregroundMark x1="1444" y1="47444" x2="1444" y2="47444"/>
                        <a14:foregroundMark x1="32000" y1="58889" x2="32000" y2="58889"/>
                        <a14:foregroundMark x1="38111" y1="59444" x2="38111" y2="59444"/>
                        <a14:foregroundMark x1="44667" y1="59667" x2="44667" y2="59667"/>
                        <a14:backgroundMark x1="43667" y1="17556" x2="65889" y2="18778"/>
                        <a14:backgroundMark x1="65889" y1="18778" x2="71444" y2="20556"/>
                        <a14:backgroundMark x1="59111" y1="25000" x2="30222" y2="18556"/>
                        <a14:backgroundMark x1="50778" y1="95222" x2="50778" y2="95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88" y="4778029"/>
            <a:ext cx="1435648" cy="1435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904E93A-8514-4B99-B7D1-BC40627915F6}"/>
              </a:ext>
            </a:extLst>
          </p:cNvPr>
          <p:cNvSpPr txBox="1"/>
          <p:nvPr/>
        </p:nvSpPr>
        <p:spPr>
          <a:xfrm>
            <a:off x="2725506" y="6147436"/>
            <a:ext cx="330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платформа для сайтов образовательных организаций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0A032B74-D5F5-403B-9E68-3D8012BC28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75" b="98333" l="4556" r="96000">
                        <a14:foregroundMark x1="15444" y1="25938" x2="15444" y2="25938"/>
                        <a14:foregroundMark x1="81222" y1="24792" x2="81222" y2="24792"/>
                        <a14:foregroundMark x1="61111" y1="94271" x2="61111" y2="94271"/>
                        <a14:foregroundMark x1="4556" y1="77917" x2="4556" y2="77917"/>
                        <a14:foregroundMark x1="46889" y1="10521" x2="46889" y2="10521"/>
                        <a14:foregroundMark x1="34222" y1="33854" x2="34222" y2="33854"/>
                        <a14:foregroundMark x1="48222" y1="36458" x2="48222" y2="36458"/>
                        <a14:foregroundMark x1="62222" y1="36458" x2="62222" y2="36458"/>
                        <a14:foregroundMark x1="51556" y1="2083" x2="51556" y2="2083"/>
                        <a14:foregroundMark x1="82222" y1="46146" x2="82222" y2="46146"/>
                        <a14:foregroundMark x1="96000" y1="77188" x2="96000" y2="77188"/>
                        <a14:foregroundMark x1="61111" y1="98333" x2="61111" y2="9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40" y="1267434"/>
            <a:ext cx="1295944" cy="138234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5C2509A-B6EB-4E5E-B0FA-90FCF5409C08}"/>
              </a:ext>
            </a:extLst>
          </p:cNvPr>
          <p:cNvSpPr/>
          <p:nvPr/>
        </p:nvSpPr>
        <p:spPr>
          <a:xfrm>
            <a:off x="5091484" y="5181582"/>
            <a:ext cx="3800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методическое сопровождение педагогов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AF2563F-CFF3-45D2-BEF8-097F7448BB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77" y="3706852"/>
            <a:ext cx="1610116" cy="161011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287BB65-369B-45BB-AF85-F0EA2C1D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8460" y="1347562"/>
            <a:ext cx="858708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100% доступность дошкольного образования для детей в возрасте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полутора лет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равные условия  для получения качественного общего образования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детей независимо от места  проживания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гражданско-патриотическое и духовно-нравственное воспитание детей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молодежи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профилактика социального сиротства и обеспечение семейного устройства детей-сирот и детей, оставшихся без попечения родителей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многоуровневая система внешкольной работы с детьми с целью увеличения  охвата детей дополнительным образованием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подготовка квалифицированных кадров, в соответствии с перспективными потребностями рынка труда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создание условий для успешной социализации и конструктивной самореализации молодежи, развитие ее экономического, инновационного, творческого потенциала в интересах государства и общества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08722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1356" y="200833"/>
            <a:ext cx="6601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Основные направления развития системы образования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и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молодежной политики Чувашской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Республики</a:t>
            </a:r>
            <a:endParaRPr lang="ru-RU" sz="20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36378CF-ECF3-4FB7-B369-AEBAF403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37769" y="259359"/>
            <a:ext cx="7491413" cy="47625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8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9019" y="319673"/>
            <a:ext cx="77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>
                <a:solidFill>
                  <a:schemeClr val="tx2"/>
                </a:solidFill>
                <a:latin typeface="+mj-lt"/>
              </a:rPr>
              <a:t>Дошкольное  ОБРАЗОВАНИЕ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53928" y="5667402"/>
            <a:ext cx="8659090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rtlCol="0" anchor="ctr"/>
          <a:lstStyle>
            <a:defPPr>
              <a:defRPr lang="ru-RU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1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ru-RU" b="1" dirty="0"/>
              <a:t>Обеспечение к 2024 году </a:t>
            </a:r>
            <a:r>
              <a:rPr lang="en-US" b="1" dirty="0"/>
              <a:t>100% </a:t>
            </a:r>
            <a:r>
              <a:rPr lang="ru-RU" b="1" dirty="0"/>
              <a:t>доступности дошкольного образования </a:t>
            </a:r>
          </a:p>
          <a:p>
            <a:r>
              <a:rPr lang="ru-RU" b="1" dirty="0"/>
              <a:t>для </a:t>
            </a:r>
            <a:r>
              <a:rPr lang="en-US" b="1" dirty="0"/>
              <a:t> </a:t>
            </a:r>
            <a:r>
              <a:rPr lang="ru-RU" b="1" dirty="0"/>
              <a:t>детей в возрасте от 1,5 лет</a:t>
            </a:r>
          </a:p>
          <a:p>
            <a:r>
              <a:rPr lang="ru-RU" b="1" dirty="0"/>
              <a:t> (за счет дополнительного строительства и реконструкции 10  ДОУ  на 1720 мест)</a:t>
            </a:r>
          </a:p>
        </p:txBody>
      </p:sp>
      <p:sp>
        <p:nvSpPr>
          <p:cNvPr id="40" name="Прямоугольник 39"/>
          <p:cNvSpPr/>
          <p:nvPr/>
        </p:nvSpPr>
        <p:spPr>
          <a:xfrm rot="10800000">
            <a:off x="1146022" y="3717032"/>
            <a:ext cx="7361735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46538" y="2717290"/>
            <a:ext cx="2773484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Построено 15 новых зданий детских садов на 3080 мест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974883" y="4289061"/>
            <a:ext cx="5807519" cy="307777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9 ДЕТСКИХ САДОВ НА 1840 мест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15513" y="3861048"/>
            <a:ext cx="2305372" cy="33855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 годы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86253" y="4619887"/>
            <a:ext cx="362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бюджет –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1 603,7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 республиканский бюджет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34,4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бюджет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10,6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9670" y="4596838"/>
            <a:ext cx="2358666" cy="954107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Чебоксары	– 6</a:t>
            </a:r>
          </a:p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Аликовский район	– 1</a:t>
            </a:r>
          </a:p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Козловский район	– 1 Цивильский район	– 1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A3222B51-F3E7-40C0-97F5-17661BC8F2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43" y="2079018"/>
            <a:ext cx="2040993" cy="1530745"/>
          </a:xfrm>
          <a:prstGeom prst="rect">
            <a:avLst/>
          </a:prstGeom>
          <a:effectLst>
            <a:glow rad="127000">
              <a:schemeClr val="accent5">
                <a:lumMod val="20000"/>
                <a:lumOff val="8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203DB66F-F7B7-4DED-AA8C-A4438B004F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28727"/>
            <a:ext cx="2155063" cy="1616297"/>
          </a:xfrm>
          <a:prstGeom prst="rect">
            <a:avLst/>
          </a:prstGeom>
          <a:effectLst>
            <a:glow rad="127000">
              <a:schemeClr val="accent5">
                <a:lumMod val="20000"/>
                <a:lumOff val="80000"/>
              </a:schemeClr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39F54AD7-FB7F-4489-9390-D63DA56027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71" y="4642942"/>
            <a:ext cx="1277467" cy="908003"/>
          </a:xfrm>
          <a:prstGeom prst="rect">
            <a:avLst/>
          </a:prstGeom>
          <a:effectLst>
            <a:glow rad="127000">
              <a:schemeClr val="accent5">
                <a:lumMod val="20000"/>
                <a:lumOff val="80000"/>
              </a:schemeClr>
            </a:glow>
          </a:effectLst>
        </p:spPr>
      </p:pic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EA7AAB76-3833-45B2-8BAC-63B7E2CDA92B}"/>
              </a:ext>
            </a:extLst>
          </p:cNvPr>
          <p:cNvGrpSpPr/>
          <p:nvPr/>
        </p:nvGrpSpPr>
        <p:grpSpPr>
          <a:xfrm>
            <a:off x="683568" y="1161119"/>
            <a:ext cx="7824189" cy="584775"/>
            <a:chOff x="1210170" y="1161119"/>
            <a:chExt cx="7458473" cy="58477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210170" y="1161119"/>
              <a:ext cx="347330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334</a:t>
              </a:r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детских сада и дошкольные группы при 199 школах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183847" y="1191895"/>
              <a:ext cx="2484796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более 76,5 тыс. детей</a:t>
              </a:r>
            </a:p>
            <a:p>
              <a:pPr algn="ctr"/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(78,5% детей от 1 до 7 лет)</a:t>
              </a:r>
            </a:p>
          </p:txBody>
        </p:sp>
        <p:sp>
          <p:nvSpPr>
            <p:cNvPr id="2" name="Пятиугольник 1"/>
            <p:cNvSpPr/>
            <p:nvPr/>
          </p:nvSpPr>
          <p:spPr>
            <a:xfrm>
              <a:off x="4860032" y="1367190"/>
              <a:ext cx="1168366" cy="261610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ОХВАЧЕНО</a:t>
              </a:r>
              <a:endPara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 rot="10800000">
            <a:off x="1475656" y="908721"/>
            <a:ext cx="7200800" cy="45720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3FFA335-FFE2-42E4-B541-542072EE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0575" y="6518349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9E8E5379-EFAC-42F5-A6F9-DCBD53157407}"/>
              </a:ext>
            </a:extLst>
          </p:cNvPr>
          <p:cNvSpPr/>
          <p:nvPr/>
        </p:nvSpPr>
        <p:spPr>
          <a:xfrm>
            <a:off x="3495071" y="2218410"/>
            <a:ext cx="2305372" cy="33855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37231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08721"/>
            <a:ext cx="7200800" cy="45720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37769" y="259359"/>
            <a:ext cx="7491413" cy="47625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8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24" name="Подзаголовок 1"/>
          <p:cNvSpPr txBox="1">
            <a:spLocks/>
          </p:cNvSpPr>
          <p:nvPr/>
        </p:nvSpPr>
        <p:spPr>
          <a:xfrm>
            <a:off x="467544" y="38550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 cap="all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ОБЩЕЕ ОБРАЗОВАНИЕ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22039" y="922401"/>
            <a:ext cx="552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Создание новых мест для школьников в 2019 году</a:t>
            </a:r>
          </a:p>
        </p:txBody>
      </p:sp>
      <p:pic>
        <p:nvPicPr>
          <p:cNvPr id="26" name="Picture 2" descr="http://fs01.cap.ru/www19/gov/photo/2019/09/02/dc17228c-cf55-4946-83f7-a841e74692a7/hd_0v0a9265_l5ireu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71395"/>
            <a:ext cx="2808311" cy="187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obrazov10\Desktop\итоги нп образование\hd_hd_dsc_4730_h5xlo44a_sbkloi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94" y="1268760"/>
            <a:ext cx="2813297" cy="187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55576" y="3140968"/>
            <a:ext cx="37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 sz="1400" b="0" dirty="0"/>
              <a:t>Открытие школы </a:t>
            </a:r>
          </a:p>
          <a:p>
            <a:pPr algn="ctr"/>
            <a:r>
              <a:rPr lang="ru-RU" sz="1400" b="0" dirty="0"/>
              <a:t>в </a:t>
            </a:r>
            <a:r>
              <a:rPr lang="ru-RU" sz="1400" b="0" dirty="0" err="1"/>
              <a:t>мкр</a:t>
            </a:r>
            <a:r>
              <a:rPr lang="ru-RU" sz="1400" b="0" dirty="0"/>
              <a:t>. «Волжский-3» г. Чебоксары (1100 мест)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8064" y="316013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 sz="1400" b="0" dirty="0"/>
              <a:t>Открытие начальной школы</a:t>
            </a:r>
          </a:p>
          <a:p>
            <a:pPr algn="ctr"/>
            <a:r>
              <a:rPr lang="ru-RU" sz="1400" b="0" dirty="0"/>
              <a:t>в г. Ядрин (300 мест)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03648" y="3717032"/>
            <a:ext cx="64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Создание новых мест для школьников в 2020-2022 годах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04959"/>
              </p:ext>
            </p:extLst>
          </p:nvPr>
        </p:nvGraphicFramePr>
        <p:xfrm>
          <a:off x="275881" y="4043627"/>
          <a:ext cx="8693926" cy="24817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38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9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5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3549"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>
                          <a:solidFill>
                            <a:schemeClr val="tx2"/>
                          </a:solidFill>
                        </a:rPr>
                        <a:t>Объект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>
                          <a:solidFill>
                            <a:schemeClr val="tx2"/>
                          </a:solidFill>
                        </a:rPr>
                        <a:t>Количество мест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>
                          <a:solidFill>
                            <a:schemeClr val="tx2"/>
                          </a:solidFill>
                        </a:rPr>
                        <a:t>Год ввода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549">
                <a:tc>
                  <a:txBody>
                    <a:bodyPr/>
                    <a:lstStyle/>
                    <a:p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Школа в </a:t>
                      </a:r>
                      <a:r>
                        <a:rPr lang="ru-RU" sz="1400" i="0" dirty="0" err="1">
                          <a:solidFill>
                            <a:schemeClr val="tx2"/>
                          </a:solidFill>
                        </a:rPr>
                        <a:t>мкр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. «Новый город» г. Чебоксары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549">
                <a:tc>
                  <a:txBody>
                    <a:bodyPr/>
                    <a:lstStyle/>
                    <a:p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Школа в с. </a:t>
                      </a:r>
                      <a:r>
                        <a:rPr lang="ru-RU" sz="1400" i="0" dirty="0" err="1">
                          <a:solidFill>
                            <a:schemeClr val="tx2"/>
                          </a:solidFill>
                        </a:rPr>
                        <a:t>Байгулово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 Козловского района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165 + 40 </a:t>
                      </a:r>
                      <a:r>
                        <a:rPr lang="ru-RU" sz="1400" i="0" dirty="0" err="1">
                          <a:solidFill>
                            <a:schemeClr val="tx2"/>
                          </a:solidFill>
                        </a:rPr>
                        <a:t>дошк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.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441">
                <a:tc>
                  <a:txBody>
                    <a:bodyPr/>
                    <a:lstStyle/>
                    <a:p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Пристрой к МБОУ «</a:t>
                      </a:r>
                      <a:r>
                        <a:rPr lang="ru-RU" sz="1400" i="0" dirty="0" err="1">
                          <a:solidFill>
                            <a:schemeClr val="tx2"/>
                          </a:solidFill>
                        </a:rPr>
                        <a:t>Шыгырданская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 СОШ № 1» </a:t>
                      </a:r>
                      <a:r>
                        <a:rPr lang="ru-RU" sz="1400" i="0" dirty="0" err="1">
                          <a:solidFill>
                            <a:schemeClr val="tx2"/>
                          </a:solidFill>
                        </a:rPr>
                        <a:t>Батыревского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 района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chemeClr val="tx2"/>
                          </a:solidFill>
                        </a:rPr>
                        <a:t>120</a:t>
                      </a:r>
                      <a:endParaRPr lang="ru-RU" sz="140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549">
                <a:tc>
                  <a:txBody>
                    <a:bodyPr/>
                    <a:lstStyle/>
                    <a:p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Школа в д. </a:t>
                      </a:r>
                      <a:r>
                        <a:rPr lang="ru-RU" sz="1400" i="0" dirty="0" err="1">
                          <a:solidFill>
                            <a:schemeClr val="tx2"/>
                          </a:solidFill>
                        </a:rPr>
                        <a:t>Кашмаши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i="0" dirty="0" err="1">
                          <a:solidFill>
                            <a:schemeClr val="tx2"/>
                          </a:solidFill>
                        </a:rPr>
                        <a:t>Моргаушского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 района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Школа в </a:t>
                      </a:r>
                      <a:r>
                        <a:rPr lang="ru-RU" sz="1400" i="0" dirty="0" err="1">
                          <a:solidFill>
                            <a:schemeClr val="tx2"/>
                          </a:solidFill>
                        </a:rPr>
                        <a:t>мкр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. «Садовый» г. Чебоксары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1650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Школа в </a:t>
                      </a:r>
                      <a:r>
                        <a:rPr lang="ru-RU" sz="1400" i="0" dirty="0" err="1">
                          <a:solidFill>
                            <a:schemeClr val="tx2"/>
                          </a:solidFill>
                        </a:rPr>
                        <a:t>мкр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. «Университетский-2»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solidFill>
                            <a:schemeClr val="tx2"/>
                          </a:solidFill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683568" y="371703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1C2B2D4B-2B57-42FC-8BCC-05C87537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709" y="6492875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08722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37767" y="259357"/>
            <a:ext cx="7491413" cy="47625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rgbClr val="1F497D"/>
              </a:solidFill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6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7" y="319673"/>
            <a:ext cx="691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>
                <a:solidFill>
                  <a:srgbClr val="1F497D"/>
                </a:solidFill>
              </a:rPr>
              <a:t>Общее ОБРАЗОВАНИЕ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958804268"/>
              </p:ext>
            </p:extLst>
          </p:nvPr>
        </p:nvGraphicFramePr>
        <p:xfrm>
          <a:off x="755576" y="980728"/>
          <a:ext cx="3672408" cy="23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6095" y="4293096"/>
            <a:ext cx="601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Цифровая образовательная среда</a:t>
            </a:r>
          </a:p>
        </p:txBody>
      </p:sp>
      <p:pic>
        <p:nvPicPr>
          <p:cNvPr id="28" name="Picture 7" descr="C:\Users\obrazov10\Desktop\итоги нп образование\hd_2_xas3rl2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02999"/>
            <a:ext cx="3384376" cy="2253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95536" y="3338989"/>
            <a:ext cx="8587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2022 год 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</a:rPr>
              <a:t>Обновление материально-технической базы в 11 школах для детей с ОВЗ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</a:rPr>
              <a:t>(оборудование для трудовых мастерских, помещений для дополнительного образования, кабинетов психолога, логопеда, дефектолога)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3354" y="4638035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2022 год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Внедрение целевой модели цифровой образовательной среды в 238 образовательных организациях: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2"/>
                </a:solidFill>
              </a:rPr>
              <a:t>обеспечение высокоскоростным интернетом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2"/>
                </a:solidFill>
              </a:rPr>
              <a:t>оснащение компьютерами, ПО и презентационным оборудованием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2"/>
                </a:solidFill>
              </a:rPr>
              <a:t>создание и модернизация локальных вычислительных сетей, системы контроля и управления допуском, видеонаблюдения</a:t>
            </a: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32104522"/>
              </p:ext>
            </p:extLst>
          </p:nvPr>
        </p:nvGraphicFramePr>
        <p:xfrm>
          <a:off x="5790556" y="4531359"/>
          <a:ext cx="3101924" cy="213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0" name="Прямая соединительная линия 39"/>
          <p:cNvCxnSpPr/>
          <p:nvPr/>
        </p:nvCxnSpPr>
        <p:spPr>
          <a:xfrm>
            <a:off x="621491" y="429309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71333EF-D97B-4185-A245-85078FA4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709" y="6466160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93462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93462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97520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150212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1475655" y="1068066"/>
            <a:ext cx="6994708" cy="34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Дошкольные образовательные организации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75657" y="474297"/>
            <a:ext cx="6994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>
                <a:solidFill>
                  <a:schemeClr val="tx2"/>
                </a:solidFill>
              </a:rPr>
              <a:t>Кадровое обеспечение</a:t>
            </a: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1491287" y="1340768"/>
          <a:ext cx="2640060" cy="157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119635136"/>
              </p:ext>
            </p:extLst>
          </p:nvPr>
        </p:nvGraphicFramePr>
        <p:xfrm>
          <a:off x="5220072" y="1388800"/>
          <a:ext cx="2640060" cy="15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3" name="Прямая соединительная линия 42"/>
          <p:cNvCxnSpPr/>
          <p:nvPr/>
        </p:nvCxnSpPr>
        <p:spPr>
          <a:xfrm>
            <a:off x="621491" y="2924944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1475656" y="2996952"/>
            <a:ext cx="6994708" cy="34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Общеобразовательные организации</a:t>
            </a:r>
          </a:p>
        </p:txBody>
      </p:sp>
      <p:graphicFrame>
        <p:nvGraphicFramePr>
          <p:cNvPr id="47" name="Диаграмма 46"/>
          <p:cNvGraphicFramePr/>
          <p:nvPr/>
        </p:nvGraphicFramePr>
        <p:xfrm>
          <a:off x="467544" y="3284984"/>
          <a:ext cx="2640060" cy="157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3420231169"/>
              </p:ext>
            </p:extLst>
          </p:nvPr>
        </p:nvGraphicFramePr>
        <p:xfrm>
          <a:off x="5796136" y="3284984"/>
          <a:ext cx="3114474" cy="157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2551297042"/>
              </p:ext>
            </p:extLst>
          </p:nvPr>
        </p:nvGraphicFramePr>
        <p:xfrm>
          <a:off x="3131840" y="3284984"/>
          <a:ext cx="2640060" cy="157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7" name="TextBox 14"/>
          <p:cNvSpPr txBox="1">
            <a:spLocks noChangeArrowheads="1"/>
          </p:cNvSpPr>
          <p:nvPr/>
        </p:nvSpPr>
        <p:spPr bwMode="auto">
          <a:xfrm>
            <a:off x="1475656" y="4956498"/>
            <a:ext cx="6994708" cy="34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Профессиональные образовательные организации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83568" y="4869160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Диаграмма 58"/>
          <p:cNvGraphicFramePr/>
          <p:nvPr/>
        </p:nvGraphicFramePr>
        <p:xfrm>
          <a:off x="1365261" y="5229200"/>
          <a:ext cx="2880320" cy="157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1451658129"/>
              </p:ext>
            </p:extLst>
          </p:nvPr>
        </p:nvGraphicFramePr>
        <p:xfrm>
          <a:off x="5204441" y="5277232"/>
          <a:ext cx="2640060" cy="15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" name="Рисунок 4" descr="Стрелка снизу вверх">
            <a:extLst>
              <a:ext uri="{FF2B5EF4-FFF2-40B4-BE49-F238E27FC236}">
                <a16:creationId xmlns="" xmlns:a16="http://schemas.microsoft.com/office/drawing/2014/main" id="{A576A58C-65C0-4E76-ACFB-2721633897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83768" y="1772816"/>
            <a:ext cx="576064" cy="576064"/>
          </a:xfrm>
          <a:prstGeom prst="rect">
            <a:avLst/>
          </a:prstGeom>
        </p:spPr>
      </p:pic>
      <p:pic>
        <p:nvPicPr>
          <p:cNvPr id="30" name="Рисунок 29" descr="Стрелка снизу вверх">
            <a:extLst>
              <a:ext uri="{FF2B5EF4-FFF2-40B4-BE49-F238E27FC236}">
                <a16:creationId xmlns="" xmlns:a16="http://schemas.microsoft.com/office/drawing/2014/main" id="{F56DBC15-2B18-4C71-876E-2BF4B885B7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28184" y="1872329"/>
            <a:ext cx="576064" cy="576064"/>
          </a:xfrm>
          <a:prstGeom prst="rect">
            <a:avLst/>
          </a:prstGeom>
        </p:spPr>
      </p:pic>
      <p:pic>
        <p:nvPicPr>
          <p:cNvPr id="31" name="Рисунок 30" descr="Стрелка снизу вверх">
            <a:extLst>
              <a:ext uri="{FF2B5EF4-FFF2-40B4-BE49-F238E27FC236}">
                <a16:creationId xmlns="" xmlns:a16="http://schemas.microsoft.com/office/drawing/2014/main" id="{667B7A79-62BC-455D-8DD9-3807E444B3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70565" y="3782447"/>
            <a:ext cx="576064" cy="576064"/>
          </a:xfrm>
          <a:prstGeom prst="rect">
            <a:avLst/>
          </a:prstGeom>
        </p:spPr>
      </p:pic>
      <p:pic>
        <p:nvPicPr>
          <p:cNvPr id="32" name="Рисунок 31" descr="Стрелка снизу вверх">
            <a:extLst>
              <a:ext uri="{FF2B5EF4-FFF2-40B4-BE49-F238E27FC236}">
                <a16:creationId xmlns="" xmlns:a16="http://schemas.microsoft.com/office/drawing/2014/main" id="{BC1458F7-2824-4B44-B822-838C5900E4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63838" y="3717032"/>
            <a:ext cx="576064" cy="576064"/>
          </a:xfrm>
          <a:prstGeom prst="rect">
            <a:avLst/>
          </a:prstGeom>
        </p:spPr>
      </p:pic>
      <p:pic>
        <p:nvPicPr>
          <p:cNvPr id="33" name="Рисунок 32" descr="Стрелка снизу вверх">
            <a:extLst>
              <a:ext uri="{FF2B5EF4-FFF2-40B4-BE49-F238E27FC236}">
                <a16:creationId xmlns="" xmlns:a16="http://schemas.microsoft.com/office/drawing/2014/main" id="{0CEA82EE-4504-4715-A4C9-B22BE96F0B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92280" y="3789040"/>
            <a:ext cx="576064" cy="576064"/>
          </a:xfrm>
          <a:prstGeom prst="rect">
            <a:avLst/>
          </a:prstGeom>
        </p:spPr>
      </p:pic>
      <p:pic>
        <p:nvPicPr>
          <p:cNvPr id="34" name="Рисунок 33" descr="Стрелка снизу вверх">
            <a:extLst>
              <a:ext uri="{FF2B5EF4-FFF2-40B4-BE49-F238E27FC236}">
                <a16:creationId xmlns="" xmlns:a16="http://schemas.microsoft.com/office/drawing/2014/main" id="{86C7B7D3-CAA0-4CEC-8948-E84AB37E96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83768" y="5726663"/>
            <a:ext cx="576064" cy="576064"/>
          </a:xfrm>
          <a:prstGeom prst="rect">
            <a:avLst/>
          </a:prstGeom>
        </p:spPr>
      </p:pic>
      <p:pic>
        <p:nvPicPr>
          <p:cNvPr id="35" name="Рисунок 34" descr="Стрелка снизу вверх">
            <a:extLst>
              <a:ext uri="{FF2B5EF4-FFF2-40B4-BE49-F238E27FC236}">
                <a16:creationId xmlns="" xmlns:a16="http://schemas.microsoft.com/office/drawing/2014/main" id="{1B07EA06-0DE1-4F2E-8846-1DF355A7AD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6020" y="5729178"/>
            <a:ext cx="576064" cy="576064"/>
          </a:xfrm>
          <a:prstGeom prst="rect">
            <a:avLst/>
          </a:prstGeom>
        </p:spPr>
      </p:pic>
      <p:sp>
        <p:nvSpPr>
          <p:cNvPr id="29" name="Номер слайда 1">
            <a:extLst>
              <a:ext uri="{FF2B5EF4-FFF2-40B4-BE49-F238E27FC236}">
                <a16:creationId xmlns="" xmlns:a16="http://schemas.microsoft.com/office/drawing/2014/main" id="{371333EF-D97B-4185-A245-85078FA4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8953" y="6492875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660115" y="3070871"/>
            <a:ext cx="1830630" cy="27700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27345" y="1208567"/>
            <a:ext cx="1892205" cy="27621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08724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37769" y="259359"/>
            <a:ext cx="7491413" cy="47625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rgbClr val="1F497D"/>
              </a:solidFill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8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660" y="385501"/>
            <a:ext cx="691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>
                <a:solidFill>
                  <a:schemeClr val="tx2"/>
                </a:solidFill>
              </a:rPr>
              <a:t>Кадровое обеспечение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700808"/>
            <a:ext cx="8105652" cy="13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Нехватка квалифицированных кадров в образовательных организациях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Нехватка педагогов-психологов в школах республики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Невысокий размер гарантированной части заработной платы педагогических работников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78775" y="1160989"/>
            <a:ext cx="1857388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i="1" kern="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>
                <a:solidFill>
                  <a:prstClr val="white"/>
                </a:solidFill>
              </a:rPr>
              <a:t>ПРОБЛЕМЫ: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78775" y="2999156"/>
            <a:ext cx="1857388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i="1" kern="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>
                <a:solidFill>
                  <a:prstClr val="white"/>
                </a:solidFill>
              </a:rPr>
              <a:t>ПУТИ РЕШЕНИЯ: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F2F96C-D9BD-418F-9E09-AA0E1DCB39C0}"/>
              </a:ext>
            </a:extLst>
          </p:cNvPr>
          <p:cNvSpPr txBox="1"/>
          <p:nvPr/>
        </p:nvSpPr>
        <p:spPr>
          <a:xfrm>
            <a:off x="3410180" y="5583960"/>
            <a:ext cx="2457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Сокращение количества  обучающихся в расчете</a:t>
            </a: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 1 педагога-психолога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2B2AE28-8CAC-4388-91A4-A81BA9B5C36F}"/>
              </a:ext>
            </a:extLst>
          </p:cNvPr>
          <p:cNvSpPr txBox="1"/>
          <p:nvPr/>
        </p:nvSpPr>
        <p:spPr>
          <a:xfrm>
            <a:off x="6173698" y="5583960"/>
            <a:ext cx="256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Увеличение минимальной гарантированной части зарплаты (не менее 70%), руб.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7B0A0688-E3DB-47D3-8AF3-CE7E43650320}"/>
              </a:ext>
            </a:extLst>
          </p:cNvPr>
          <p:cNvGrpSpPr/>
          <p:nvPr/>
        </p:nvGrpSpPr>
        <p:grpSpPr>
          <a:xfrm>
            <a:off x="3549458" y="3517264"/>
            <a:ext cx="2179413" cy="1811245"/>
            <a:chOff x="-2852083" y="4209544"/>
            <a:chExt cx="2179413" cy="1811245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5E444A71-C387-4870-B62F-570D21FBE87C}"/>
                </a:ext>
              </a:extLst>
            </p:cNvPr>
            <p:cNvSpPr/>
            <p:nvPr/>
          </p:nvSpPr>
          <p:spPr>
            <a:xfrm>
              <a:off x="-1836712" y="4541164"/>
              <a:ext cx="1164042" cy="4720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2024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="" xmlns:a16="http://schemas.microsoft.com/office/drawing/2014/main" id="{7BD8E9A5-D8BA-4F97-8ED3-48ED14E1F8DD}"/>
                </a:ext>
              </a:extLst>
            </p:cNvPr>
            <p:cNvSpPr/>
            <p:nvPr/>
          </p:nvSpPr>
          <p:spPr>
            <a:xfrm>
              <a:off x="-2258384" y="5548777"/>
              <a:ext cx="1164042" cy="4720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2020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C288B148-8EDD-4BB2-8666-4DFA117A0BF0}"/>
                </a:ext>
              </a:extLst>
            </p:cNvPr>
            <p:cNvSpPr/>
            <p:nvPr/>
          </p:nvSpPr>
          <p:spPr>
            <a:xfrm>
              <a:off x="-2264092" y="4217999"/>
              <a:ext cx="646331" cy="646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 descr="Закругленная стрелка по часовой стрелке">
              <a:extLst>
                <a:ext uri="{FF2B5EF4-FFF2-40B4-BE49-F238E27FC236}">
                  <a16:creationId xmlns="" xmlns:a16="http://schemas.microsoft.com/office/drawing/2014/main" id="{817F6C6B-AE46-4F29-AF1B-C257CECED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-2552708" y="4653136"/>
              <a:ext cx="932020" cy="81626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B4C9E34-E960-4CA9-A4FE-E9768EBB0043}"/>
                </a:ext>
              </a:extLst>
            </p:cNvPr>
            <p:cNvSpPr txBox="1"/>
            <p:nvPr/>
          </p:nvSpPr>
          <p:spPr>
            <a:xfrm>
              <a:off x="-2328803" y="4209544"/>
              <a:ext cx="804863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 </a:t>
              </a:r>
              <a:r>
                <a:rPr lang="ru-RU" sz="2000" b="1" dirty="0"/>
                <a:t>на 300</a:t>
              </a:r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A97EDFA1-2B3F-45DC-9DE2-D4F39ABBC505}"/>
                </a:ext>
              </a:extLst>
            </p:cNvPr>
            <p:cNvSpPr/>
            <p:nvPr/>
          </p:nvSpPr>
          <p:spPr>
            <a:xfrm>
              <a:off x="-2772816" y="5249050"/>
              <a:ext cx="646331" cy="646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D515458-4BE2-4896-BC7D-C57955774F1F}"/>
                </a:ext>
              </a:extLst>
            </p:cNvPr>
            <p:cNvSpPr txBox="1"/>
            <p:nvPr/>
          </p:nvSpPr>
          <p:spPr>
            <a:xfrm>
              <a:off x="-2852083" y="5229200"/>
              <a:ext cx="804863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 </a:t>
              </a:r>
              <a:r>
                <a:rPr lang="ru-RU" sz="2000" b="1" dirty="0"/>
                <a:t>на 874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3AE538B8-C844-416C-A8A9-11F45AA389A0}"/>
              </a:ext>
            </a:extLst>
          </p:cNvPr>
          <p:cNvGrpSpPr/>
          <p:nvPr/>
        </p:nvGrpSpPr>
        <p:grpSpPr>
          <a:xfrm>
            <a:off x="6367035" y="3521491"/>
            <a:ext cx="2179413" cy="1802790"/>
            <a:chOff x="-2852083" y="4217999"/>
            <a:chExt cx="2179413" cy="180279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="" xmlns:a16="http://schemas.microsoft.com/office/drawing/2014/main" id="{16E5C399-424D-4F0C-8427-D3E4148841F2}"/>
                </a:ext>
              </a:extLst>
            </p:cNvPr>
            <p:cNvSpPr/>
            <p:nvPr/>
          </p:nvSpPr>
          <p:spPr>
            <a:xfrm>
              <a:off x="-1836712" y="4541164"/>
              <a:ext cx="1164042" cy="4720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2024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0" name="Прямоугольник: скругленные углы 49">
              <a:extLst>
                <a:ext uri="{FF2B5EF4-FFF2-40B4-BE49-F238E27FC236}">
                  <a16:creationId xmlns="" xmlns:a16="http://schemas.microsoft.com/office/drawing/2014/main" id="{E385B0D4-F8C3-4389-94E4-FE05C0189058}"/>
                </a:ext>
              </a:extLst>
            </p:cNvPr>
            <p:cNvSpPr/>
            <p:nvPr/>
          </p:nvSpPr>
          <p:spPr>
            <a:xfrm>
              <a:off x="-2258384" y="5548777"/>
              <a:ext cx="1164042" cy="4720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2020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3256EFB7-188D-4BFD-87BA-6686D3A51F55}"/>
                </a:ext>
              </a:extLst>
            </p:cNvPr>
            <p:cNvSpPr/>
            <p:nvPr/>
          </p:nvSpPr>
          <p:spPr>
            <a:xfrm>
              <a:off x="-2264092" y="4217999"/>
              <a:ext cx="646331" cy="646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 descr="Закругленная стрелка по часовой стрелке">
              <a:extLst>
                <a:ext uri="{FF2B5EF4-FFF2-40B4-BE49-F238E27FC236}">
                  <a16:creationId xmlns="" xmlns:a16="http://schemas.microsoft.com/office/drawing/2014/main" id="{A5BABC7A-A815-4D73-8B1F-83BF44C3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-2552708" y="4653136"/>
              <a:ext cx="932020" cy="816269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7E50D4FD-4D8F-48F8-B0CA-9C9986E61450}"/>
                </a:ext>
              </a:extLst>
            </p:cNvPr>
            <p:cNvSpPr txBox="1"/>
            <p:nvPr/>
          </p:nvSpPr>
          <p:spPr>
            <a:xfrm>
              <a:off x="-2328803" y="4329460"/>
              <a:ext cx="804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9285</a:t>
              </a:r>
            </a:p>
          </p:txBody>
        </p:sp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61FA868E-7BD6-4254-A59F-9845A87002F3}"/>
                </a:ext>
              </a:extLst>
            </p:cNvPr>
            <p:cNvSpPr/>
            <p:nvPr/>
          </p:nvSpPr>
          <p:spPr>
            <a:xfrm>
              <a:off x="-2772816" y="5249050"/>
              <a:ext cx="646331" cy="646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28530E23-47BD-47DA-A404-0A5BA553F687}"/>
                </a:ext>
              </a:extLst>
            </p:cNvPr>
            <p:cNvSpPr txBox="1"/>
            <p:nvPr/>
          </p:nvSpPr>
          <p:spPr>
            <a:xfrm>
              <a:off x="-2852083" y="5409580"/>
              <a:ext cx="804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5717</a:t>
              </a:r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E3B5C44-0952-4BF8-8677-2D496F58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48E867D8-8500-47F8-965E-2AB61C5E23A7}"/>
              </a:ext>
            </a:extLst>
          </p:cNvPr>
          <p:cNvSpPr txBox="1"/>
          <p:nvPr/>
        </p:nvSpPr>
        <p:spPr>
          <a:xfrm>
            <a:off x="597552" y="558396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Увеличение числа участников в программе «Земский учитель»</a:t>
            </a:r>
          </a:p>
        </p:txBody>
      </p:sp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F5568648-E8E2-4900-A2D2-192198580EA2}"/>
              </a:ext>
            </a:extLst>
          </p:cNvPr>
          <p:cNvGrpSpPr/>
          <p:nvPr/>
        </p:nvGrpSpPr>
        <p:grpSpPr>
          <a:xfrm>
            <a:off x="659976" y="3521491"/>
            <a:ext cx="2179413" cy="1802790"/>
            <a:chOff x="-2852083" y="4217999"/>
            <a:chExt cx="2179413" cy="1802790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="" xmlns:a16="http://schemas.microsoft.com/office/drawing/2014/main" id="{BEA18D78-E336-4B65-A2CA-4139571CBAE9}"/>
                </a:ext>
              </a:extLst>
            </p:cNvPr>
            <p:cNvSpPr/>
            <p:nvPr/>
          </p:nvSpPr>
          <p:spPr>
            <a:xfrm>
              <a:off x="-1836712" y="4541164"/>
              <a:ext cx="1164042" cy="4720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2024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7" name="Прямоугольник: скругленные углы 76">
              <a:extLst>
                <a:ext uri="{FF2B5EF4-FFF2-40B4-BE49-F238E27FC236}">
                  <a16:creationId xmlns="" xmlns:a16="http://schemas.microsoft.com/office/drawing/2014/main" id="{6C92CED1-ABED-4107-98D2-2FBDEA7F8E23}"/>
                </a:ext>
              </a:extLst>
            </p:cNvPr>
            <p:cNvSpPr/>
            <p:nvPr/>
          </p:nvSpPr>
          <p:spPr>
            <a:xfrm>
              <a:off x="-2258384" y="5548777"/>
              <a:ext cx="1164042" cy="4720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2020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="" xmlns:a16="http://schemas.microsoft.com/office/drawing/2014/main" id="{D0DE926D-CDF8-4819-A7CB-EF4EDE829521}"/>
                </a:ext>
              </a:extLst>
            </p:cNvPr>
            <p:cNvSpPr/>
            <p:nvPr/>
          </p:nvSpPr>
          <p:spPr>
            <a:xfrm>
              <a:off x="-2264092" y="4217999"/>
              <a:ext cx="646331" cy="646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 descr="Закругленная стрелка по часовой стрелке">
              <a:extLst>
                <a:ext uri="{FF2B5EF4-FFF2-40B4-BE49-F238E27FC236}">
                  <a16:creationId xmlns="" xmlns:a16="http://schemas.microsoft.com/office/drawing/2014/main" id="{2B5961A7-A735-4386-8667-7BDF41C6A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-2552708" y="4653136"/>
              <a:ext cx="932020" cy="816269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3F97348E-A67E-430A-9C7C-7AD3BFA2C719}"/>
                </a:ext>
              </a:extLst>
            </p:cNvPr>
            <p:cNvSpPr txBox="1"/>
            <p:nvPr/>
          </p:nvSpPr>
          <p:spPr>
            <a:xfrm>
              <a:off x="-2328803" y="4329460"/>
              <a:ext cx="804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72</a:t>
              </a:r>
            </a:p>
          </p:txBody>
        </p:sp>
        <p:sp>
          <p:nvSpPr>
            <p:cNvPr id="81" name="Овал 80">
              <a:extLst>
                <a:ext uri="{FF2B5EF4-FFF2-40B4-BE49-F238E27FC236}">
                  <a16:creationId xmlns="" xmlns:a16="http://schemas.microsoft.com/office/drawing/2014/main" id="{E2B05D93-1873-404E-8B4D-FCC0E611542C}"/>
                </a:ext>
              </a:extLst>
            </p:cNvPr>
            <p:cNvSpPr/>
            <p:nvPr/>
          </p:nvSpPr>
          <p:spPr>
            <a:xfrm>
              <a:off x="-2772816" y="5249050"/>
              <a:ext cx="646331" cy="6463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4790B72D-2CE8-48A1-AF78-44F18BDCF46C}"/>
                </a:ext>
              </a:extLst>
            </p:cNvPr>
            <p:cNvSpPr txBox="1"/>
            <p:nvPr/>
          </p:nvSpPr>
          <p:spPr>
            <a:xfrm>
              <a:off x="-2852083" y="5409580"/>
              <a:ext cx="804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0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93462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93462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97520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150212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7097948"/>
              </p:ext>
            </p:extLst>
          </p:nvPr>
        </p:nvGraphicFramePr>
        <p:xfrm>
          <a:off x="899592" y="1164008"/>
          <a:ext cx="4906888" cy="171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2451226" y="1623159"/>
            <a:ext cx="5439693" cy="476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04C757F4-D50A-4572-81C2-83C87717E9F9}"/>
              </a:ext>
            </a:extLst>
          </p:cNvPr>
          <p:cNvSpPr/>
          <p:nvPr/>
        </p:nvSpPr>
        <p:spPr>
          <a:xfrm>
            <a:off x="1621161" y="459258"/>
            <a:ext cx="6551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1F497D">
                    <a:lumMod val="75000"/>
                  </a:srgbClr>
                </a:solidFill>
              </a:rPr>
              <a:t>ОПЕКА И ПОПЕЧИТЕЛЬСТВО</a:t>
            </a:r>
          </a:p>
        </p:txBody>
      </p:sp>
      <p:sp>
        <p:nvSpPr>
          <p:cNvPr id="30" name="Стрелка: вправо с вырезом 29">
            <a:extLst>
              <a:ext uri="{FF2B5EF4-FFF2-40B4-BE49-F238E27FC236}">
                <a16:creationId xmlns="" xmlns:a16="http://schemas.microsoft.com/office/drawing/2014/main" id="{41576447-18E2-4DFF-B519-19B609CA9CA4}"/>
              </a:ext>
            </a:extLst>
          </p:cNvPr>
          <p:cNvSpPr/>
          <p:nvPr/>
        </p:nvSpPr>
        <p:spPr>
          <a:xfrm>
            <a:off x="3275856" y="2132866"/>
            <a:ext cx="432048" cy="237633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03647A7-ADD5-4155-884C-2A977211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0727" y="6492875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5472316-15CD-4A5F-9AFA-326D54D457EA}"/>
              </a:ext>
            </a:extLst>
          </p:cNvPr>
          <p:cNvSpPr/>
          <p:nvPr/>
        </p:nvSpPr>
        <p:spPr>
          <a:xfrm>
            <a:off x="427125" y="4581128"/>
            <a:ext cx="8045947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40"/>
              </a:spcBef>
              <a:defRPr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Перспектива к 2024 году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EDB13A-C387-4AE9-9A34-FA59B1EB23DB}"/>
              </a:ext>
            </a:extLst>
          </p:cNvPr>
          <p:cNvSpPr txBox="1"/>
          <p:nvPr/>
        </p:nvSpPr>
        <p:spPr>
          <a:xfrm>
            <a:off x="384704" y="3307050"/>
            <a:ext cx="8181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</a:rPr>
              <a:t>Задача: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создание условий для повышения компетентности родителей обучающихся в вопросах образования и воспитания, в том числе для раннего развития детей в возрасте до трех лет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DF9D557-FAE8-4912-8F9F-4D071B4EA317}"/>
              </a:ext>
            </a:extLst>
          </p:cNvPr>
          <p:cNvSpPr/>
          <p:nvPr/>
        </p:nvSpPr>
        <p:spPr>
          <a:xfrm>
            <a:off x="1066974" y="2987660"/>
            <a:ext cx="7010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Региональный проект «ПОДДЕРЖКА СЕМЕЙ, ИМЕЮЩИХ ДЕТЕЙ»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1CE2B91-42AB-4FD5-9B99-C208312240BF}"/>
              </a:ext>
            </a:extLst>
          </p:cNvPr>
          <p:cNvSpPr/>
          <p:nvPr/>
        </p:nvSpPr>
        <p:spPr>
          <a:xfrm>
            <a:off x="384704" y="3811687"/>
            <a:ext cx="8181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kern="1000" dirty="0">
                <a:solidFill>
                  <a:schemeClr val="tx2">
                    <a:lumMod val="75000"/>
                  </a:schemeClr>
                </a:solidFill>
              </a:rPr>
              <a:t>Мероприятие:</a:t>
            </a:r>
            <a:r>
              <a:rPr lang="ru-RU" sz="1600" kern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kern="1000" dirty="0">
                <a:solidFill>
                  <a:schemeClr val="tx2">
                    <a:lumMod val="75000"/>
                  </a:schemeClr>
                </a:solidFill>
              </a:rPr>
              <a:t>оказание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="" xmlns:a16="http://schemas.microsoft.com/office/drawing/2014/main" id="{D005ABB9-F3A6-47CC-9E5D-C476E0CF3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344438"/>
              </p:ext>
            </p:extLst>
          </p:nvPr>
        </p:nvGraphicFramePr>
        <p:xfrm>
          <a:off x="5003042" y="4913764"/>
          <a:ext cx="3754760" cy="190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72349-F377-419A-8230-D4FF13101691}"/>
              </a:ext>
            </a:extLst>
          </p:cNvPr>
          <p:cNvSpPr txBox="1"/>
          <p:nvPr/>
        </p:nvSpPr>
        <p:spPr>
          <a:xfrm>
            <a:off x="291613" y="5283011"/>
            <a:ext cx="4280111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"/>
              </a:spcBef>
              <a:spcAft>
                <a:spcPts val="24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Создание новых консультационных пунктов</a:t>
            </a:r>
          </a:p>
          <a:p>
            <a:pPr marL="285750" indent="-285750">
              <a:spcBef>
                <a:spcPts val="240"/>
              </a:spcBef>
              <a:spcAft>
                <a:spcPts val="24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Увеличение доли граждан, положительно оценивших качество услуг (до 85%)</a:t>
            </a:r>
          </a:p>
        </p:txBody>
      </p:sp>
      <p:sp>
        <p:nvSpPr>
          <p:cNvPr id="24" name="Стрелка: вправо с вырезом 23">
            <a:extLst>
              <a:ext uri="{FF2B5EF4-FFF2-40B4-BE49-F238E27FC236}">
                <a16:creationId xmlns="" xmlns:a16="http://schemas.microsoft.com/office/drawing/2014/main" id="{D6D9CF3A-F81E-48B5-AEE4-17A7A398085C}"/>
              </a:ext>
            </a:extLst>
          </p:cNvPr>
          <p:cNvSpPr/>
          <p:nvPr/>
        </p:nvSpPr>
        <p:spPr>
          <a:xfrm>
            <a:off x="2087724" y="2158235"/>
            <a:ext cx="432048" cy="237633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0" descr="https://avatars.mds.yandex.net/get-pdb/202366/3708c7ef-a9b9-4ec0-bb61-104b4f06f03d/s1200">
            <a:extLst>
              <a:ext uri="{FF2B5EF4-FFF2-40B4-BE49-F238E27FC236}">
                <a16:creationId xmlns="" xmlns:a16="http://schemas.microsoft.com/office/drawing/2014/main" id="{FBDF5076-DA6D-41E5-80E9-2AEE8E16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89" y="1324984"/>
            <a:ext cx="2055690" cy="1530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24" y="1045449"/>
            <a:ext cx="1164408" cy="91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0" y="1045449"/>
            <a:ext cx="1306623" cy="103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365263" y="392748"/>
            <a:ext cx="7617357" cy="47625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800" b="1" cap="all" dirty="0">
                <a:solidFill>
                  <a:srgbClr val="1F497D"/>
                </a:solidFill>
              </a:rPr>
              <a:t>СРЕДНЕЕ ПРОФЕССИОНАЛЬНОЕ ОБРАЗОВАНИЕ</a:t>
            </a:r>
          </a:p>
        </p:txBody>
      </p:sp>
      <p:pic>
        <p:nvPicPr>
          <p:cNvPr id="14" name="Picture 45" descr="http://prattcc.edu/sites/default/files/uploaded/Admissions/High%20school%20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7" y="1243260"/>
            <a:ext cx="482638" cy="43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24" y="1054600"/>
            <a:ext cx="1279166" cy="100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56" y="1227429"/>
            <a:ext cx="579655" cy="5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028897" y="1270361"/>
            <a:ext cx="2139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0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Times New Roman" pitchFamily="18" charset="0"/>
              </a:rPr>
              <a:t>27</a:t>
            </a:r>
            <a:r>
              <a:rPr lang="ru-RU" altLang="ru-RU" sz="1000" b="1" dirty="0">
                <a:solidFill>
                  <a:srgbClr val="C00000"/>
                </a:solidFill>
                <a:latin typeface="Century Gothic"/>
                <a:cs typeface="Times New Roman" pitchFamily="18" charset="0"/>
              </a:rPr>
              <a:t> </a:t>
            </a:r>
            <a:r>
              <a:rPr lang="ru-RU" altLang="ru-RU" sz="10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тыс. человек –</a:t>
            </a:r>
          </a:p>
          <a:p>
            <a:pPr>
              <a:defRPr/>
            </a:pPr>
            <a:r>
              <a:rPr lang="ru-RU" altLang="ru-RU" sz="10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контингент студентов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16" y="1304923"/>
            <a:ext cx="383759" cy="31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24747" y="2063080"/>
            <a:ext cx="9144000" cy="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</p:cxnSp>
      <p:sp>
        <p:nvSpPr>
          <p:cNvPr id="4" name="Плюс 3"/>
          <p:cNvSpPr/>
          <p:nvPr/>
        </p:nvSpPr>
        <p:spPr>
          <a:xfrm>
            <a:off x="3064675" y="1329070"/>
            <a:ext cx="284294" cy="319219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Равно 4"/>
          <p:cNvSpPr/>
          <p:nvPr/>
        </p:nvSpPr>
        <p:spPr>
          <a:xfrm>
            <a:off x="6228184" y="1408158"/>
            <a:ext cx="316226" cy="302334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55402A1-EC24-4438-B4C7-2A702E363EBF}"/>
              </a:ext>
            </a:extLst>
          </p:cNvPr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069FA99A-6D7B-4404-8447-50CF7798BF30}"/>
              </a:ext>
            </a:extLst>
          </p:cNvPr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B97E2FF-5068-4607-B50E-CDD086804211}"/>
              </a:ext>
            </a:extLst>
          </p:cNvPr>
          <p:cNvSpPr/>
          <p:nvPr/>
        </p:nvSpPr>
        <p:spPr>
          <a:xfrm rot="10800000">
            <a:off x="1475656" y="908720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 descr="O:\MOLOD\molod4\1 ФЕДОРОВА\РАЗНОЕ\картинки ЛОГО\Чувашия_минобр -рабочий стол.png">
            <a:extLst>
              <a:ext uri="{FF2B5EF4-FFF2-40B4-BE49-F238E27FC236}">
                <a16:creationId xmlns="" xmlns:a16="http://schemas.microsoft.com/office/drawing/2014/main" id="{211C85B0-49C4-4561-9DDC-8F7CD7A0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58323" y="1245762"/>
            <a:ext cx="2190626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b="1" dirty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Times New Roman" pitchFamily="18" charset="0"/>
              </a:rPr>
              <a:t>26 </a:t>
            </a:r>
            <a:r>
              <a:rPr lang="ru-RU" altLang="ru-RU" sz="10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профессиональных образовательных организаций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30941" y="1277525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altLang="ru-RU" sz="1000" b="1" dirty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Times New Roman" pitchFamily="18" charset="0"/>
              </a:rPr>
              <a:t>5 </a:t>
            </a:r>
            <a:r>
              <a:rPr lang="ru-RU" altLang="ru-RU" sz="10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филиалов вузов,</a:t>
            </a:r>
          </a:p>
          <a:p>
            <a:pPr lvl="0"/>
            <a:r>
              <a:rPr lang="ru-RU" altLang="ru-RU" sz="1000" b="1" dirty="0">
                <a:solidFill>
                  <a:srgbClr val="4F81BD">
                    <a:lumMod val="75000"/>
                  </a:srgbClr>
                </a:solidFill>
                <a:latin typeface="Century Gothic"/>
                <a:cs typeface="Times New Roman" pitchFamily="18" charset="0"/>
              </a:rPr>
              <a:t>реализующих программы СПО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616021" y="2204864"/>
            <a:ext cx="1857388" cy="285752"/>
          </a:xfrm>
          <a:prstGeom prst="rect">
            <a:avLst/>
          </a:prstGeom>
          <a:solidFill>
            <a:srgbClr val="7BA8DF">
              <a:alpha val="9098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i="1" kern="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kern="0" dirty="0">
                <a:solidFill>
                  <a:prstClr val="white"/>
                </a:solidFill>
              </a:rPr>
              <a:t>ПРОБЛЕМЫ: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i="1" kern="0" dirty="0">
              <a:solidFill>
                <a:prstClr val="white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1BF137A7-3A67-460D-A827-15F0092A7750}"/>
              </a:ext>
            </a:extLst>
          </p:cNvPr>
          <p:cNvGrpSpPr/>
          <p:nvPr/>
        </p:nvGrpSpPr>
        <p:grpSpPr>
          <a:xfrm>
            <a:off x="264555" y="2564904"/>
            <a:ext cx="3873491" cy="867930"/>
            <a:chOff x="264555" y="2564904"/>
            <a:chExt cx="3873491" cy="86793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17269" y="2564904"/>
              <a:ext cx="3720777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</a:rPr>
                <a:t>Несоответствие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материально-технической базы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</a:rPr>
                <a:t>техникумов и колледжей требованиям новых ФГОС СПО и современным стандартам</a:t>
              </a: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64555" y="2671528"/>
              <a:ext cx="98053" cy="65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49B1AB57-76A1-4F13-828B-8CA202CE1938}"/>
              </a:ext>
            </a:extLst>
          </p:cNvPr>
          <p:cNvGrpSpPr/>
          <p:nvPr/>
        </p:nvGrpSpPr>
        <p:grpSpPr>
          <a:xfrm>
            <a:off x="264555" y="3485787"/>
            <a:ext cx="4325964" cy="850682"/>
            <a:chOff x="264555" y="3442886"/>
            <a:chExt cx="4325964" cy="85068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17269" y="3442886"/>
              <a:ext cx="4173250" cy="850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</a:rPr>
                <a:t>Низкая доля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педагогических кадров – практикующих специалистов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</a:rPr>
                <a:t>, способных к реализации инновационных задач</a:t>
              </a:r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64555" y="3540886"/>
              <a:ext cx="98053" cy="65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6BDF2208-8197-4062-B407-67CDD32F061B}"/>
              </a:ext>
            </a:extLst>
          </p:cNvPr>
          <p:cNvGrpSpPr/>
          <p:nvPr/>
        </p:nvGrpSpPr>
        <p:grpSpPr>
          <a:xfrm>
            <a:off x="4447259" y="3929222"/>
            <a:ext cx="4323729" cy="867930"/>
            <a:chOff x="4447259" y="3514289"/>
            <a:chExt cx="4323729" cy="86793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44008" y="3514289"/>
              <a:ext cx="4126980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</a:rPr>
                <a:t>Недостаточное обеспечение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 «равных возможностей»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</a:rPr>
                <a:t>для получения профессионального образования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инвалидами и лицами с ОВЗ</a:t>
              </a:r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447259" y="3620913"/>
              <a:ext cx="98053" cy="65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0FAE6669-5A85-4D80-A783-91E7229A1082}"/>
              </a:ext>
            </a:extLst>
          </p:cNvPr>
          <p:cNvGrpSpPr/>
          <p:nvPr/>
        </p:nvGrpSpPr>
        <p:grpSpPr>
          <a:xfrm>
            <a:off x="4447259" y="2777094"/>
            <a:ext cx="4768749" cy="867930"/>
            <a:chOff x="4447259" y="2567885"/>
            <a:chExt cx="4768749" cy="86793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644008" y="2567885"/>
              <a:ext cx="4572000" cy="8679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ru-RU" sz="1400" dirty="0">
                  <a:solidFill>
                    <a:srgbClr val="1F497D">
                      <a:lumMod val="50000"/>
                    </a:srgbClr>
                  </a:solidFill>
                </a:rPr>
                <a:t>Диспропорция между реализуемыми программами</a:t>
              </a:r>
            </a:p>
            <a:p>
              <a:pPr lvl="0">
                <a:lnSpc>
                  <a:spcPct val="120000"/>
                </a:lnSpc>
              </a:pPr>
              <a:r>
                <a:rPr lang="ru-RU" sz="1400" dirty="0">
                  <a:solidFill>
                    <a:srgbClr val="1F497D">
                      <a:lumMod val="50000"/>
                    </a:srgbClr>
                  </a:solidFill>
                </a:rPr>
                <a:t>среднего профессионального образования</a:t>
              </a:r>
            </a:p>
            <a:p>
              <a:pPr lvl="0">
                <a:lnSpc>
                  <a:spcPct val="120000"/>
                </a:lnSpc>
              </a:pPr>
              <a:r>
                <a:rPr lang="ru-RU" sz="1400" b="1" dirty="0">
                  <a:solidFill>
                    <a:srgbClr val="1F497D">
                      <a:lumMod val="50000"/>
                    </a:srgbClr>
                  </a:solidFill>
                </a:rPr>
                <a:t>профильной и непрофильной направленности</a:t>
              </a: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447259" y="2674509"/>
              <a:ext cx="98053" cy="65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D0B45EA6-3088-4479-962E-14E74ED1ABB0}"/>
              </a:ext>
            </a:extLst>
          </p:cNvPr>
          <p:cNvGrpSpPr/>
          <p:nvPr/>
        </p:nvGrpSpPr>
        <p:grpSpPr>
          <a:xfrm>
            <a:off x="264555" y="4389421"/>
            <a:ext cx="4005143" cy="867930"/>
            <a:chOff x="264555" y="4389421"/>
            <a:chExt cx="4005143" cy="86793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17269" y="4389421"/>
              <a:ext cx="3852429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</a:rPr>
                <a:t>Отсутствие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отраслевого уклона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</a:rPr>
                <a:t>подготовки рабочих кадров и специалистов </a:t>
              </a:r>
            </a:p>
            <a:p>
              <a:pPr>
                <a:lnSpc>
                  <a:spcPct val="120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</a:rPr>
                <a:t>в аграрных техникумах</a:t>
              </a: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64555" y="4496045"/>
              <a:ext cx="98053" cy="65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" y="5221755"/>
            <a:ext cx="2325958" cy="17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3" y="5219646"/>
            <a:ext cx="2663818" cy="173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96" y="5221755"/>
            <a:ext cx="2496918" cy="182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47" y="5373216"/>
            <a:ext cx="1833348" cy="132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CBE54C-53AF-4588-88A6-B4212734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1085</Words>
  <Application>Microsoft Office PowerPoint</Application>
  <PresentationFormat>Экран (4:3)</PresentationFormat>
  <Paragraphs>288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РОССИИ В ОСНОВНЫХ РЕЙТИНГАХ ПО ОБРАЗОВАНИЮ</dc:title>
  <dc:creator>Минобразования Петрова Ольга Владимировна</dc:creator>
  <cp:lastModifiedBy>Минобразования Столярова Марина Григорьевна obrazov3</cp:lastModifiedBy>
  <cp:revision>516</cp:revision>
  <cp:lastPrinted>2020-05-26T05:28:19Z</cp:lastPrinted>
  <dcterms:created xsi:type="dcterms:W3CDTF">2018-07-31T07:30:16Z</dcterms:created>
  <dcterms:modified xsi:type="dcterms:W3CDTF">2020-08-15T10:08:16Z</dcterms:modified>
</cp:coreProperties>
</file>