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1"/>
  </p:notesMasterIdLst>
  <p:sldIdLst>
    <p:sldId id="361" r:id="rId2"/>
    <p:sldId id="307" r:id="rId3"/>
    <p:sldId id="348" r:id="rId4"/>
    <p:sldId id="349" r:id="rId5"/>
    <p:sldId id="363" r:id="rId6"/>
    <p:sldId id="364" r:id="rId7"/>
    <p:sldId id="365" r:id="rId8"/>
    <p:sldId id="350" r:id="rId9"/>
    <p:sldId id="366" r:id="rId10"/>
    <p:sldId id="367" r:id="rId11"/>
    <p:sldId id="368" r:id="rId12"/>
    <p:sldId id="369" r:id="rId13"/>
    <p:sldId id="371" r:id="rId14"/>
    <p:sldId id="359" r:id="rId15"/>
    <p:sldId id="345" r:id="rId16"/>
    <p:sldId id="357" r:id="rId17"/>
    <p:sldId id="375" r:id="rId18"/>
    <p:sldId id="358" r:id="rId19"/>
    <p:sldId id="362" r:id="rId2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66"/>
    <a:srgbClr val="FFFFCC"/>
    <a:srgbClr val="FFCCCC"/>
    <a:srgbClr val="FF9900"/>
    <a:srgbClr val="FFCC00"/>
    <a:srgbClr val="000000"/>
    <a:srgbClr val="FFD88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4" autoAdjust="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9A6EF6-126F-4288-A474-292BF52402C4}" type="datetimeFigureOut">
              <a:rPr lang="ru-RU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755E0D-84DC-42C5-B801-AA6472401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52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9EA3-7AD7-48B9-8842-B7F1C962EF78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0779E-1954-4D14-873F-734D9FA2BE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5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F868-8E62-403E-9699-C158757BF840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F5AC5-5DFD-43BC-9835-E06B46B6A3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74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BFCD-AAA4-4739-A62F-4F5357F9D0C2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905CD-88EF-4EF9-B187-35C04E29A0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30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550AF-AF8F-4B80-825D-D8512C6FE0C4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C2B48-7485-44D6-8986-BABD58B468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01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4407D-8711-4915-9F17-1A258DC315DA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EC16E-1F3C-425F-8DB8-7546488693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05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90E84-A596-48BC-9BA1-281A758C78AB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59F41-05BE-4101-B114-2918C4D207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36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DE4A6-3542-464A-A592-2FDDA3079532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B5D51-D9FC-400E-8344-86BDC0F9DA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42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5F9E0-182A-4741-8CE9-FEAEBFF80241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44657-2B01-4EF6-890F-FB00625229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53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6C77-5CFB-49C1-8191-E8F4F000AFF2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09C64-5D7D-4ABB-B076-AF404BCE49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13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582B9-CB81-4DF7-B277-50FB77BAACAD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E1B18-2FC8-4B03-A7EF-6F385DFB84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93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9D9F1-E6CA-41C8-B9B7-304C77DCA0EF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24D3-FAA5-48C0-A73E-32D61CC3AD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0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911C-36A4-463C-962F-F3DFFB383A73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9A39A-C085-4452-8640-6E09019293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42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06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</a:defRPr>
            </a:lvl1pPr>
          </a:lstStyle>
          <a:p>
            <a:pPr>
              <a:defRPr/>
            </a:pPr>
            <a:fld id="{D6C0B5CE-0BCE-49BF-B02D-37149E9B2FC8}" type="datetime1">
              <a:rPr lang="ru-RU" smtClean="0"/>
              <a:t>02.09.2020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56350"/>
            <a:ext cx="3025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64163" y="6356350"/>
            <a:ext cx="105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</a:defRPr>
            </a:lvl1pPr>
          </a:lstStyle>
          <a:p>
            <a:pPr>
              <a:defRPr/>
            </a:pPr>
            <a:fld id="{A75E7E63-DD8B-4BB8-8319-5F7248D7CD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30B7628594F13DAE59FAD098F85FD8F13B96317C8FFFEE67D91CA854F8156BEC04F197E5611E45E713338D1743948C913DFE09AA9EDC00331w6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Государственный контроль (надзор) за деятельностью органов местного самоуправления, осуществляющих управление в сфере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образования</a:t>
            </a:r>
          </a:p>
          <a:p>
            <a:pPr marL="0" lvl="0" indent="0" algn="just" eaLnBrk="1" hangingPunct="1">
              <a:lnSpc>
                <a:spcPct val="80000"/>
              </a:lnSpc>
              <a:buNone/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Счетова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Ольга Даниловна,  консультант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отдела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надзора за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исполнением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в сфере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образования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надзору и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контролю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Министерства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молодёжной 					политики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Чувашской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Республики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O:\OBRAZOV\!!!Логотип МИНОБР\2014_11_12 логотип_Минобр\Варианты\logo_minobr_цвет 104x9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990476" cy="8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24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0811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ОМСУ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для достижения целей и задач проведения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184576"/>
          </a:xfrm>
        </p:spPr>
        <p:txBody>
          <a:bodyPr/>
          <a:lstStyle/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документ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назначении руководителей муниципальных образовательных организаций;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 о принятии меры по продолжению освоения несовершеннолетним, оставившим общеобразовательную организацию до получения им основного общего образования,  образовательной программы основного общего образования в иной форме обучения и с его согласия по трудоустройству;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подтверждающие разрешение приёма детей в образовательную организацию на обучение по образовательным программам начального общего образования в более раннем или более позднем возрасте;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 о рассмотрении обращений  родителей (законных представителей) ребенка для решения вопроса о его устройстве в другую общеобразовательную организацию в случае отсутствия мест в муниципальной образовательной организации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обеспечению получения инвалидами общедоступного и бесплатного дошкольного, начального общего, основного общего, среднего общего образования;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обеспечению инвалидов и их родителей (законных представителей) информацией по вопросам получения общего образования;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обеспечению психолого-педагогической поддержки при получении инвалидами образования, в том числе при получении общего образования детьми-инвалидами на дому и в форме семейного образования;</a:t>
            </a:r>
          </a:p>
          <a:p>
            <a:pPr marL="0" indent="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936104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ОМСУ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для достижения целей и задач проведения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328592"/>
          </a:xfrm>
        </p:spPr>
        <p:txBody>
          <a:bodyPr/>
          <a:lstStyle/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обеспечению организации обучения детей-инвалидов по основным общеобразовательным программам на дому с согласия родителей (законных представителей) детей-инвалидов при невозможности обучения детей-инвалидов по основным общеобразовательным программам в организациях, осуществляющих образовательную деятельность;</a:t>
            </a: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правовой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акт, регламентирующий порядок утверждения  перечня информации о деятельности органов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управления.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о назначении лиц, ответственных за внесение сведений в региональную информационную систему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 (далее - региональная информационная система);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информация о внесении сведений в региональную информационную систему; 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сведения о документах об образовании, внесенных в федеральную информационную систему «Федеральный реестр сведений о документах об образовании и (или) о квалификации, документах об обучении»;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подтверждающие организацию проведения мониторинга системы образования, установление процедуры, сроков проведения и показателей мониторинга; наличие  итоговых отчетов в сети «Интернет»; документ о представлении итогового отчета в Минобразования Чувашии; </a:t>
            </a:r>
          </a:p>
          <a:p>
            <a:pPr marL="0" indent="0" algn="just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0811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ОМСУ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для достижения целей и задач проведения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256584"/>
          </a:xfrm>
        </p:spPr>
        <p:txBody>
          <a:bodyPr/>
          <a:lstStyle/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информация, размещённая на официальном сайте органа управления в сети Интернет;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 об ознакомлении  участников ГИА с утвержденными председателем ГЭК результатами ГИА по учебному предмету и решением конфликтной комиссии;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подтверждающие ознакомление участников экзамена (ГИА) с утвержденными председателем ГЭК результатами по учебному предмету; 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о рассмотрении обращений граждан о выдаче дубликата аттестата и (или) дубликата приложения к аттестату в случае ликвидации организации, осуществляющей образовательную деятельность, находившейся в ведении органа управления; 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оформляемые органом управления при осуществлении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оформляемые органом управления при осуществлении перевода обучающихся из одной организации, осуществляющей образовательную деятельность по образовательным программам начального общего, основного общего и среднего общего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направленности;</a:t>
            </a:r>
          </a:p>
          <a:p>
            <a:pPr marL="0" indent="0" algn="just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1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64807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ОМСУ 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для достижения целей и задач проведения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/>
          <a:lstStyle/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доступности для инвалидов объекта и предоставляемых на нём услуг в сфере образования;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планы мероприятий по повышению значений показателей доступности для инвалидов объектов и услуг;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подтверждающие организацию инструктирования или обучения специалистов, работающих с инвалидами по вопросам, связанным с обеспечением доступности для инвалидов объектов и услуг в сфере образования с учетом имеющихся у них стойких расстройств функций организма и ограничений жизнедеятельности;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организации олимпиад и иных интеллектуальных и (или) творческих конкурсов, физкультурных мероприятий и спортивных мероприятий, направленные на выявление и развитие у обучающихся интеллектуальных и творческих способностей, способностей к занятиям физической культурой и спортом, интереса к научной (научно-исследовательской) деятельности, творческой деятельности, физкультурно-спортивной деятельности, на пропаганду научных знаний, творческих и спортивных достижений;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распорядительный акт об утверждении персонального состава комиссии по организации индивидуального отбора обучающихся при приеме либо переводе в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обучения.</a:t>
            </a:r>
          </a:p>
          <a:p>
            <a:pPr marL="85725" indent="-85725" algn="just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7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864096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арушения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выявленные  в ходе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контролю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ОМСУ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Font typeface="Arial" pitchFamily="34" charset="0"/>
              <a:buChar char="•"/>
              <a:tabLst>
                <a:tab pos="5850890" algn="l"/>
              </a:tabLst>
            </a:pPr>
            <a:r>
              <a:rPr lang="ru-RU" sz="1600" kern="0" dirty="0" smtClean="0">
                <a:latin typeface="Times New Roman" pitchFamily="18" charset="0"/>
                <a:ea typeface="SimSun"/>
                <a:cs typeface="Times New Roman" panose="02020603050405020304" pitchFamily="18" charset="0"/>
              </a:rPr>
              <a:t>В </a:t>
            </a:r>
            <a:r>
              <a:rPr lang="ru-RU" sz="1600" kern="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нарушение пункта 7 </a:t>
            </a:r>
            <a:r>
              <a:rPr lang="ru-RU" sz="1600" kern="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Порядка </a:t>
            </a:r>
            <a:r>
              <a:rPr lang="ru-RU" sz="1600" kern="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обеспечения условий доступности для инвалидов объектов и предоставляемых услуг в сфере образования, а также оказания им при этом необходимой помощи, утверждённого </a:t>
            </a:r>
            <a:r>
              <a:rPr lang="ru-RU" sz="1600" kern="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приказом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sz="1600" kern="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от </a:t>
            </a:r>
            <a:r>
              <a:rPr lang="ru-RU" sz="1600" kern="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9 ноября 2015 г. № 1309, зарегистрированным в Минюсте России 8 декабря 2015 г</a:t>
            </a:r>
            <a:r>
              <a:rPr lang="ru-RU" sz="1600" kern="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., регистрационный </a:t>
            </a:r>
            <a:r>
              <a:rPr lang="ru-RU" sz="1600" kern="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№ 40000, ОМСУ не </a:t>
            </a:r>
            <a:r>
              <a:rPr lang="ru-RU" sz="1600" kern="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представлен </a:t>
            </a:r>
            <a:r>
              <a:rPr lang="ru-RU" sz="1600" kern="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 паспорт доступности для инвалидов объекта и услуг.</a:t>
            </a:r>
          </a:p>
          <a:p>
            <a:pPr marL="0" indent="190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части 4 статьи 51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Федерального закона  от 29.12.2012 № 273-ФЗ «Об образовании в Российской Федерации» (далее - Федеральный закон об образовании),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ОМСУ не представлены документы определяющие порядок и сроки проведения аттестации руководителей муниципальных образовательных организаций.</a:t>
            </a:r>
          </a:p>
          <a:p>
            <a:pPr marL="0" indent="19050" algn="just" fontAlgn="auto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нарушение части 10 статьи 43 Федерального закона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 образовании,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пункта 12 Порядка применения к обучающимся и снятия с обучающихся мер дисциплинарного взыскания, утвержденного приказом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России от 15.03.2013 № 185, зарегистрированным в Минюсте России 04.06.2013 № 28648,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ОМСУ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 представлен документ  о принятии им и законными представителями несовершеннолетнего, отчисленного из общеобразовательной организации, не позднее чем в месячный срок после отчисления меры, обеспечивающей  получение несовершеннолетним обучающимся общего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19050" algn="just" fontAlgn="auto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нарушение части 1, пункта 6 части 3 статьи 28 Федерального закона об образовании (с учетом пункта 9 статьи 2 Федерального закона об образовании) в Положении об ОМСУ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закреплено согласование годовых календарных учебных графиков и учебных планов образовательных организаций. </a:t>
            </a:r>
          </a:p>
          <a:p>
            <a:pPr marL="0" indent="19050" algn="just" fontAlgn="auto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6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087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НОВЕЛЛАХ ЗАКОНОДАТЕЛЬСТВА В СФЕРЕ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ОБРАЗОВАНИЯ*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7260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Федеральный закон от 08.06.2020 № 164-ФЗ «О внесении изменений в статьи 71.1 и 108 Федерального закона «Об образовании в Российской Федерации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 от 08.06.2020 № 165-ФЗ «О внесении изменений в статьи 46 и 108 Федерального закона «Об образовании в Российской Федерации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 от 31.07.2020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304-ФЗ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внесении изменений в Федеральный закон «Об образовании в Российской Федерации" по вопросам воспитания обучающихся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10.06.2020 № 842 «Об особенностях проведения государственной итоговой аттестации по образовательным программам основного общего и среднего общего образования и вступительных испытаний при приеме на обучение по программам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программам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2020 году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20.06.2020 № 897 «О признании утратившими силу некоторых актов Правительства Российской Федерации и отдельных положений некоторых актов Правительства Российской Федерации и отмене некоторых нормативных правовых актов Федеральной службы по надзору в сфере образования и науки, содержащих обязательные требования, соблюдение которых оценивается при проведении мероприятий по контролю при осуществлении федерального государственного контроля (надзора) в сфере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Информация об изменениях, внесенных в нормативные правовые акты, сроках и порядке вступления их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действие,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размещена на сайте Минобразования Чувашии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http://www.obrazov.cap.ru/action/activity/nadzor-i-kontrolj-v-sfere-obrazovaniya/gosudarstvennaya-akkreditaciya-obrazovateljnoj-dey/2-profilaktika/rezuljtati-provedeniya-planovih-i-vneplanovih-prov/informaciya-ob-izmeneniyah-vnesennih-v-normativnie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8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92211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НОВЕЛЛАХ ЗАКОНОДАТЕЛЬСТВА В СФЕРЕ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25658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11.07.2020 № 1038 «О внесении изменений в Правила размещения на официальном  сайте образовательной организации в информационно-телекоммуникационной сети «Интернет» и обновления информации об образовательной организации» 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просвещения Российской Федерации от 15.05.2020   № 236 «Об утверждении Порядка приема на обучение по образовательным программам дошкольного образования» 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21.05.2020   № 257 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культуры Российской Федерации от 21.05.2020         № 553 «О сроках приема на обучение по дополнительным предпрофессиональным программам в области искусств на 2020/2021 учебный год»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26.05.2020   № 264 «Об особенностях приема на обучение по образовательным программам среднего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профессионального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на 2020/21 учебный год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spcAft>
                <a:spcPts val="1000"/>
              </a:spcAft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9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92211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НОВЕЛЛАХ ЗАКОНОДАТЕЛЬСТВА В СФЕРЕ ОБРАЗОВАНИЯ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25658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25 июня 2020 г. № 320 «О внесении изменений в порядок и условия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утвержденные приказом министерства образования и науки российской федерации от 28 декабря 2015 г. № 1527»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11.06.2020     № 296 «Об особенностях выдачи медали «За особые успехи в учении» в    2020 году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просвещения Российской Федерации от 11.06.2020     № 295 «Об особенностях заполнения и выдачи аттестатов об основном общем и среднем общем образовании в 2020 году</a:t>
            </a:r>
          </a:p>
          <a:p>
            <a:pPr marL="0" indent="0" algn="just">
              <a:spcAft>
                <a:spcPts val="100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Федерации, Федеральной службы по надзору в сфере образования и науки от 11.06.2020 № 294/651 «Об особенностях проведения государственной итоговой аттестации по образовательным программам среднего общего образования в 2020 году»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Федерации, Федеральной службы по надзору в сфере образования и науки от 11.06.2020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293/650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 особенностях проведения государственной итоговой аттестации по образовательным программам основного общего образования в 2020 году»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2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rial"/>
              </a:rPr>
            </a:br>
            <a:r>
              <a:rPr lang="ru-RU" sz="2000" dirty="0">
                <a:latin typeface="Arial"/>
              </a:rPr>
              <a:t/>
            </a:r>
            <a:br>
              <a:rPr lang="ru-RU" sz="2000" dirty="0">
                <a:latin typeface="Arial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НОВЕЛЛАХ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В СФЕРЕ ОБРАЗОВАНИЯ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8. Полномочия органов государственной власти субъектов Российской Федерации в сфере образования</a:t>
            </a:r>
          </a:p>
          <a:p>
            <a:pPr marL="0" indent="0" algn="just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Органы исполнительной власти субъектов Российской Федерации, осуществляющие государственное управление в сфере образования, осуществляют согласование назначения должностных лиц исполнительно-распорядительных органов (местных администраций) муниципальных районов, муниципальных и городских округов (заместителей глав местных администраций, руководителей структурных подразделений местных администраций или отраслевых органов местных администраций), осуществляющих муниципальное управление в сфере образования.</a:t>
            </a:r>
          </a:p>
          <a:p>
            <a:pPr marL="0" indent="0" algn="just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1.1 введена Федеральным законом от 24.04.2020 № 147-ФЗ «О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внесении изменений в отдельные законодательные акты Российской Федерации по вопросам контроля за эффективностью и качеством осуществления переданных органам государственной власти субъектов Российской Федерации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полномочий» и  действует с 05.05.2020)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2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/>
          <a:lstStyle/>
          <a:p>
            <a:r>
              <a:rPr lang="ru-RU" sz="2000" b="1" cap="all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073427"/>
          </a:xfrm>
        </p:spPr>
        <p:txBody>
          <a:bodyPr/>
          <a:lstStyle/>
          <a:p>
            <a:pPr algn="just" eaLnBrk="1" fontAlgn="auto" hangingPunct="1">
              <a:spcAft>
                <a:spcPts val="600"/>
              </a:spcAft>
            </a:pPr>
            <a:endParaRPr lang="ru-RU" sz="2000" b="1" dirty="0" smtClean="0">
              <a:solidFill>
                <a:prstClr val="black"/>
              </a:solidFill>
              <a:latin typeface="Arial"/>
            </a:endParaRPr>
          </a:p>
          <a:p>
            <a:pPr marL="0" indent="0" algn="just" eaLnBrk="1" fontAlgn="auto" hangingPunct="1">
              <a:spcAft>
                <a:spcPts val="60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Провести организационные, координационные, аналитические, прогностические и иные мероприятия, направленные на создание условий для работы образовательных организаций.</a:t>
            </a:r>
          </a:p>
          <a:p>
            <a:pPr marL="0" indent="0" algn="just" eaLnBrk="1" fontAlgn="auto" hangingPunct="1">
              <a:spcAft>
                <a:spcPts val="600"/>
              </a:spcAft>
              <a:buNone/>
            </a:pP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60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Актуализировать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(обновить) информацию на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Сайте ОМСУ,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том числе в связи с внесением изменений в локальные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акты,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другие документы, размещаемые на Сайте.</a:t>
            </a:r>
          </a:p>
          <a:p>
            <a:pPr marL="0" indent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1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3"/>
          <p:cNvSpPr>
            <a:spLocks noChangeArrowheads="1"/>
          </p:cNvSpPr>
          <p:nvPr/>
        </p:nvSpPr>
        <p:spPr bwMode="auto">
          <a:xfrm>
            <a:off x="467544" y="260648"/>
            <a:ext cx="813189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+mj-l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096581"/>
              </p:ext>
            </p:extLst>
          </p:nvPr>
        </p:nvGraphicFramePr>
        <p:xfrm>
          <a:off x="0" y="0"/>
          <a:ext cx="9144000" cy="62872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4000"/>
              </a:tblGrid>
              <a:tr h="1052736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+mj-lt"/>
                        </a:rPr>
                        <a:t>Всего плановых проверок  в отношении  органов местного</a:t>
                      </a:r>
                      <a:r>
                        <a:rPr lang="ru-RU" sz="2000" baseline="0" dirty="0" smtClean="0">
                          <a:latin typeface="+mj-lt"/>
                        </a:rPr>
                        <a:t> самоуправления , осуществляющих управление в сфере образования (далее – ОМСУ) </a:t>
                      </a:r>
                      <a:r>
                        <a:rPr lang="ru-RU" sz="2000" dirty="0" smtClean="0">
                          <a:latin typeface="+mj-lt"/>
                        </a:rPr>
                        <a:t>в 2020 г.- 5 (из</a:t>
                      </a:r>
                      <a:r>
                        <a:rPr lang="ru-RU" sz="2000" baseline="0" dirty="0" smtClean="0">
                          <a:latin typeface="+mj-lt"/>
                        </a:rPr>
                        <a:t> них проведено-2)</a:t>
                      </a: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ru-RU" sz="2000" b="1" dirty="0">
                        <a:latin typeface="+mj-lt"/>
                      </a:endParaRPr>
                    </a:p>
                  </a:txBody>
                  <a:tcPr/>
                </a:tc>
              </a:tr>
              <a:tr h="483508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Правовые основания проведения проверки: 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часть 3 статьи 9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контроля»; 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пункт 2.3 статьи 77  Федерального закона от 06.10.2003 № 131-ФЗ «Об общих принципах организации местного самоуправления в Российской Федерации»;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Кабинета Министров Чувашской Республики от 03.12.2013 № 483 «Вопросы Министерства образования и молодёжной политики Чувашской Республики».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5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</a:tr>
              <a:tr h="483508">
                <a:tc>
                  <a:txBody>
                    <a:bodyPr/>
                    <a:lstStyle/>
                    <a:p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</a:tr>
              <a:tr h="483508">
                <a:tc>
                  <a:txBody>
                    <a:bodyPr/>
                    <a:lstStyle/>
                    <a:p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</a:tr>
              <a:tr h="1309818">
                <a:tc>
                  <a:txBody>
                    <a:bodyPr/>
                    <a:lstStyle/>
                    <a:p>
                      <a:endParaRPr lang="ru-RU" sz="20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32" y="3789040"/>
            <a:ext cx="3687588" cy="2088232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08012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соблюдение которых оценивается при проведении мероприятий по контролю*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2568"/>
          </a:xfrm>
        </p:spPr>
        <p:txBody>
          <a:bodyPr/>
          <a:lstStyle/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Федеральный закон от 29.12.2012 № 273-ФЗ «Об образовании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Российской Федерации»;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закон от 06.10.2003 № 131-ФЗ «Об общих принципах организации местного самоуправления в Российской Федерации»;</a:t>
            </a: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 от 24.11.1995 № 181-ФЗ «О социальной защите инвалидов в Российской Федерации»; 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Федеральный закон от 09.02.2009 № 8-ФЗ «Об обеспечении доступа к информации о деятельности государственных органов и органов местного самоуправления»;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10.07.2013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583 «Об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обеспечении доступа к общедоступной информации о деятельности государственных органов и органов местного самоуправления в информационно-телекоммуникационной сети «Интернет» в форме открытых данных»;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05.08.2013 № 662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 осуществлении мониторинга системы образования»;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*структурные единицы нормативных правовых актов, соблюдение которых оценивается при проведении мероприятий по контролю, определены приказом Минобразования Чувашии от 11.01.2019 № 25 (размещён на сайте Минобразования Чувашии: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www.obrazov.cap.ru/action/activity/nadzor-i-kontrolj-v-sfere-obrazovaniya/gosudarstvennaya-akkreditaciya-obrazovateljnoj-dey/2-profilaktika/perechenj-normativnih-pravovih-aktov-soderzhaschih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26.08.2013 № 729 «О федеральной информационной системе «Федеральный реестр сведений о документах об образовании и (или) о квалификации, документах об обучении»;</a:t>
            </a: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31.08.2013 № 755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федеральной информационной системе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приёма граждан в образовательные организации для получения среднего профессионального и высшего образования и региональных информационных системах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образования»;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22.01.2014   № 32 «Об утверждении Порядка приёма граждан на обучение по образовательным программам начального общего, основного общего и среднего общего образования», зарегистрирован в Минюсте России 02.04.2014, регистрационный № 31800;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 от 15.05.2020 № 236 «Об утверждении Порядка приема на обучение по образовательным программам дошкольного образования», зарегистрирован в Минюсте России 17.06.2020, регистрационный № 58681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4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соблюдение которых оценивается при проведении мероприятий по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контролю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28.12.2015    № 1527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направленности», зарегистрирован в Минюсте России 02.02.2016, регистрационный          № 40944;</a:t>
            </a: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образования Российской Федерации от 12.03.2014 № 177 «Об 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начального общего, основного общего и среднего общего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направленности», зарегистрирован Министерством юстиции Российской Федерации 08.05.2014, регистрационный № 32215;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 от 15.03.2013     № 185 «Об утверждении Порядка применения к обучающимся и снятия с обучающихся мер дисциплинарного взыскания», зарегистрирован в Минюсте России 04.06.2013,  регистрационный №  28648;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14.02.2014   № 115 «Об утверждении Порядка заполнения, учета и выдачи аттестатов об основном общем и среднем общем образовании и их дубликатов», зарегистрирован в Минюсте России 03.03.2014, регистрационный № 31472;</a:t>
            </a:r>
          </a:p>
          <a:p>
            <a:pPr marL="0" indent="0" algn="just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5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соблюдение которых оценивается при проведении мероприятий по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контролю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 marL="85725" indent="-85725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№ 189, Федеральной службы по надзору в сфере образования и науки № 1513 от 07.11.2018 «Об утверждении Порядка проведения государственной итоговой аттестации по образовательным программам основного общего образования», зарегистрирован в Минюсте России 10.12.2018,  регистрационный № 52953;</a:t>
            </a:r>
          </a:p>
          <a:p>
            <a:pPr marL="85725" indent="-85725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просвещения Российской Федерации № 190, Федеральной службы по надзору в сфере образования и науки № 1512 от 07.11.2018 «Об утверждении Порядка проведения государственной итоговой аттестации по образовательным программам среднего общего образования», зарегистрирован в Минюсте России 10.12.2018,  регистрационный № 52952;</a:t>
            </a:r>
          </a:p>
          <a:p>
            <a:pPr marL="85725" indent="-85725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09.11.2015 № 1309 «Об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помощи», зарегистрирован Министерством юстиции Российской Федерации 08.12.2015, регистрационный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40000;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6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22114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соблюдение которых оценивается при проведении мероприятий по контролю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9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/>
          <a:lstStyle/>
          <a:p>
            <a:pPr marL="85725" indent="-85725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 Федеральной службы по надзору в сфере образования и науки от 18.06.2018 № 831 «Об утверждении требований к составу и формату сведений, вносимых и передаваемых в процессе репликации в федеральную информационную систему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а также к срокам внесения и передачи в процессе репликации сведений в указанные информационные системы», зарегистрирован Министерством юстиции Российской Федерации 05.10.2018, регистрационный № 52348;</a:t>
            </a:r>
          </a:p>
          <a:p>
            <a:pPr marL="85725" indent="-85725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Чувашской Республики от 18.10.2004 № 19 «Об организации местного самоуправления в Чувашской Республике»; </a:t>
            </a:r>
          </a:p>
          <a:p>
            <a:pPr marL="85725" indent="-85725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 Чувашской Республики от 30.07.2013 № 50 «Об образовании в Чувашской Республике»;</a:t>
            </a:r>
          </a:p>
          <a:p>
            <a:pPr marL="85725" indent="-85725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молодёжной политики Чувашской Республики от 15.04.2015 № 783 «Об утверждении примерного положения о комиссии по организации индивидуального отбора обучающихся при приеме либо переводе в государственные образовательные организации Чувашской Республики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обучения», зарегистрирован Министерством юстиции Чувашской Республики 05.06.2015, регистрационный № 2481.</a:t>
            </a:r>
          </a:p>
          <a:p>
            <a:pPr marL="85725" indent="-85725" algn="just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7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8313" y="116632"/>
            <a:ext cx="8218487" cy="720080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нормативных правовых актов, соблюдение которых оценивается при проведении мероприятий по контролю</a:t>
            </a:r>
          </a:p>
        </p:txBody>
      </p:sp>
    </p:spTree>
    <p:extLst>
      <p:ext uri="{BB962C8B-B14F-4D97-AF65-F5344CB8AC3E}">
        <p14:creationId xmlns:p14="http://schemas.microsoft.com/office/powerpoint/2010/main" val="6411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Предмет проверки ОМСУ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5760640"/>
          </a:xfrm>
        </p:spPr>
        <p:txBody>
          <a:bodyPr/>
          <a:lstStyle/>
          <a:p>
            <a:pPr marL="0" indent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Конституции Российской Федерации, федеральных конституционных законов, федеральных законов и иных нормативных правовых актов Российской Федерации, Конституции Чувашской Республики, законов и иных нормативных правовых актов Чувашской Республики, уставов муниципальных образований и иных муниципальных нормативных правовых актов при решении им вопросов местного значения в сфере образования и осуществлении полномочий по решению указанных вопросов, иных полномочий и реализации прав, закрепленных за ним в соответствии с федеральными законами, уставами муниципальных образований, а также соответствие муниципальных правовых актов требованиям Конституции Российской Федерации, федеральных конституционных законов, федеральных законов и иных нормативных правовых актов Российской Федерации, Конституции Чувашской Республики, законов и иных нормативных правовых актов Чувашской Республики, уставов муниципальных образований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проверки проводятся  следующие мероприятия по контролю:</a:t>
            </a:r>
          </a:p>
          <a:p>
            <a:pPr marL="0" indent="0" algn="just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анализ и экспертиза документов и материалов, характеризующих деятельность органа управления по вопросам, подлежащим проверке, в том числе локальных нормативных правовых актов органа управления по вопросам, подлежащим проверке;</a:t>
            </a:r>
          </a:p>
          <a:p>
            <a:pPr marL="0" indent="0"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анализ информации, размещённой органом управления на его официальном сайте;</a:t>
            </a:r>
          </a:p>
          <a:p>
            <a:pPr marL="0" indent="0"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осмотр зданий, помещений, материально-технической базы органа управления в порядке, установленном законодательством Российской Федерации;</a:t>
            </a:r>
          </a:p>
          <a:p>
            <a:pPr marL="0" indent="0"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проведение беседы с обучающимися образовательной организации, их родителями (законными представителями), работниками органа управления по вопросам, подлежащим проверке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0811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представление которых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ОМСУ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достижения целей и задач проведения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проверки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472608"/>
          </a:xfrm>
        </p:spPr>
        <p:txBody>
          <a:bodyPr/>
          <a:lstStyle/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создании, реорганизации и ликвидации муниципальных образовательных организаций; об осуществлении функций и полномочий учредителя муниципальных образовательных организаций;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 по учёту детей, подлежащих обучению по образовательным программам дошкольного, начального общего, основного общего и среднего общего образования, форм получения образования, определённых родителями (законными представителями) детей;  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распорядительный акт о закреплении муниципальных образовательных организаций за конкретными территориями муниципального района;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документ, подтверждающий согласование оставления обучающимся, достигшим возраста пятнадцати лет, общеобразовательную организацию до получения основного общего образования;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подтверждающие принятие мер, обеспечивающих получение несовершеннолетними обучающимися общего образования, отчисленными из организации, осуществляющей образовательную деятельность, в качестве меры дисциплинарного взыскания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 об установлении порядка и сроков проведения аттестации кандидатов на должность руководителя и руководителя муниципальной образовательной организации;</a:t>
            </a:r>
          </a:p>
          <a:p>
            <a:pPr marL="0" indent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 о проведении аттестации кандидатов на должность руководителя муниципальной образовательной организации и его руководителя;</a:t>
            </a:r>
          </a:p>
          <a:p>
            <a:pPr marL="0" indent="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DEEC16E-1F3C-425F-8DB8-7546488693DE}" type="slidenum">
              <a:rPr lang="ru-RU" smtClean="0"/>
              <a:pPr algn="ctr"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5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9475</TotalTime>
  <Words>2452</Words>
  <Application>Microsoft Office PowerPoint</Application>
  <PresentationFormat>Экран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Перечень нормативных правовых актов, соблюдение которых оценивается при проведении мероприятий по контролю*</vt:lpstr>
      <vt:lpstr>Перечень нормативных правовых актов, соблюдение которых оценивается при проведении мероприятий по контролю</vt:lpstr>
      <vt:lpstr>Перечень нормативных правовых актов, соблюдение которых оценивается при проведении мероприятий по контролю</vt:lpstr>
      <vt:lpstr>Перечень нормативных правовых актов, соблюдение которых оценивается при проведении мероприятий по контролю </vt:lpstr>
      <vt:lpstr>Перечень нормативных правовых актов, соблюдение которых оценивается при проведении мероприятий по контролю</vt:lpstr>
      <vt:lpstr>                 Предмет проверки ОМСУ  </vt:lpstr>
      <vt:lpstr>Перечень документов, представление которых ОМСУ  необходимо для достижения целей и задач проведения проверки</vt:lpstr>
      <vt:lpstr>Перечень документов, представление которых ОМСУ  необходимо для достижения целей и задач проведения проверки</vt:lpstr>
      <vt:lpstr>Перечень документов, представление которых ОМСУ  необходимо для достижения целей и задач проведения проверки</vt:lpstr>
      <vt:lpstr>Перечень документов, представление которых ОМСУ  необходимо для достижения целей и задач проведения проверки</vt:lpstr>
      <vt:lpstr>Перечень документов, представление которых ОМСУ  необходимо для достижения целей и задач проведения проверки</vt:lpstr>
      <vt:lpstr>Нарушения, выявленные  в ходе проведения  мероприятий по контролю в отношении ОМСУ</vt:lpstr>
      <vt:lpstr>О НОВЕЛЛАХ ЗАКОНОДАТЕЛЬСТВА В СФЕРЕ ОБРАЗОВАНИЯ*</vt:lpstr>
      <vt:lpstr>О НОВЕЛЛАХ ЗАКОНОДАТЕЛЬСТВА В СФЕРЕ ОБРАЗОВАНИЯ</vt:lpstr>
      <vt:lpstr>О НОВЕЛЛАХ ЗАКОНОДАТЕЛЬСТВА В СФЕРЕ ОБРАЗОВАНИЯ</vt:lpstr>
      <vt:lpstr>   О НОВЕЛЛАХ ЗАКОНОДАТЕЛЬСТВА В СФЕРЕ ОБРАЗОВАНИЯ </vt:lpstr>
      <vt:lpstr>Предложения: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ОМ</dc:creator>
  <cp:lastModifiedBy>надзор15</cp:lastModifiedBy>
  <cp:revision>867</cp:revision>
  <cp:lastPrinted>2020-09-02T12:02:11Z</cp:lastPrinted>
  <dcterms:created xsi:type="dcterms:W3CDTF">2011-09-23T06:24:52Z</dcterms:created>
  <dcterms:modified xsi:type="dcterms:W3CDTF">2020-09-02T12:27:02Z</dcterms:modified>
</cp:coreProperties>
</file>