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722" r:id="rId4"/>
    <p:sldMasterId id="2147483746" r:id="rId5"/>
    <p:sldMasterId id="2147483758" r:id="rId6"/>
    <p:sldMasterId id="2147483770" r:id="rId7"/>
    <p:sldMasterId id="2147483782" r:id="rId8"/>
  </p:sldMasterIdLst>
  <p:sldIdLst>
    <p:sldId id="257" r:id="rId9"/>
    <p:sldId id="258" r:id="rId10"/>
    <p:sldId id="294" r:id="rId11"/>
    <p:sldId id="295" r:id="rId12"/>
    <p:sldId id="296" r:id="rId13"/>
    <p:sldId id="291" r:id="rId14"/>
    <p:sldId id="292" r:id="rId15"/>
    <p:sldId id="293" r:id="rId16"/>
    <p:sldId id="260" r:id="rId17"/>
    <p:sldId id="261" r:id="rId18"/>
    <p:sldId id="290" r:id="rId19"/>
    <p:sldId id="262" r:id="rId20"/>
    <p:sldId id="263" r:id="rId21"/>
    <p:sldId id="264" r:id="rId22"/>
    <p:sldId id="265" r:id="rId23"/>
    <p:sldId id="276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7" r:id="rId34"/>
    <p:sldId id="270" r:id="rId35"/>
    <p:sldId id="298" r:id="rId36"/>
    <p:sldId id="272" r:id="rId37"/>
    <p:sldId id="273" r:id="rId38"/>
    <p:sldId id="274" r:id="rId39"/>
    <p:sldId id="275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78" d="100"/>
          <a:sy n="78" d="100"/>
        </p:scale>
        <p:origin x="-1584" y="-19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942960272171095E-2"/>
          <c:y val="1.4194802184160147E-2"/>
          <c:w val="0.89052537182852143"/>
          <c:h val="0.834417098456618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9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300" b="1" i="0" baseline="0"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'Закрепление муниципалитетов'!$F$2:$F$27</c:f>
              <c:strCache>
                <c:ptCount val="26"/>
                <c:pt idx="0">
                  <c:v>Алатырский район</c:v>
                </c:pt>
                <c:pt idx="1">
                  <c:v>Аликовский район</c:v>
                </c:pt>
                <c:pt idx="2">
                  <c:v>Батыревский район</c:v>
                </c:pt>
                <c:pt idx="3">
                  <c:v>Вурнарский район</c:v>
                </c:pt>
                <c:pt idx="4">
                  <c:v>Ибресинский район</c:v>
                </c:pt>
                <c:pt idx="5">
                  <c:v>Канашский район</c:v>
                </c:pt>
                <c:pt idx="6">
                  <c:v>Козловский район</c:v>
                </c:pt>
                <c:pt idx="7">
                  <c:v>Комсомольский район</c:v>
                </c:pt>
                <c:pt idx="8">
                  <c:v>Красноармейский район</c:v>
                </c:pt>
                <c:pt idx="9">
                  <c:v>Красночетайский район</c:v>
                </c:pt>
                <c:pt idx="10">
                  <c:v>Марпосадский район</c:v>
                </c:pt>
                <c:pt idx="11">
                  <c:v>Моргаушский район</c:v>
                </c:pt>
                <c:pt idx="12">
                  <c:v>Порецкий район</c:v>
                </c:pt>
                <c:pt idx="13">
                  <c:v>Урмарский район</c:v>
                </c:pt>
                <c:pt idx="14">
                  <c:v>Цивильский район</c:v>
                </c:pt>
                <c:pt idx="15">
                  <c:v>Чебоксарский район</c:v>
                </c:pt>
                <c:pt idx="16">
                  <c:v>Шемуршинский район</c:v>
                </c:pt>
                <c:pt idx="17">
                  <c:v>Шумерлинский район</c:v>
                </c:pt>
                <c:pt idx="18">
                  <c:v>Ядринский район</c:v>
                </c:pt>
                <c:pt idx="19">
                  <c:v>Яльчикский район</c:v>
                </c:pt>
                <c:pt idx="20">
                  <c:v>Янтиковский район</c:v>
                </c:pt>
                <c:pt idx="21">
                  <c:v>город Алатырь</c:v>
                </c:pt>
                <c:pt idx="22">
                  <c:v>город Канаш</c:v>
                </c:pt>
                <c:pt idx="23">
                  <c:v>город Новочебоксарск</c:v>
                </c:pt>
                <c:pt idx="24">
                  <c:v>город Шумерля</c:v>
                </c:pt>
                <c:pt idx="25">
                  <c:v>город Чебоксары</c:v>
                </c:pt>
              </c:strCache>
            </c:strRef>
          </c:cat>
          <c:val>
            <c:numRef>
              <c:f>'Закрепление муниципалитетов'!$G$2:$G$27</c:f>
              <c:numCache>
                <c:formatCode>General</c:formatCode>
                <c:ptCount val="26"/>
                <c:pt idx="0">
                  <c:v>37.6</c:v>
                </c:pt>
                <c:pt idx="1">
                  <c:v>27.9</c:v>
                </c:pt>
                <c:pt idx="2">
                  <c:v>22.6</c:v>
                </c:pt>
                <c:pt idx="3">
                  <c:v>9.3000000000000007</c:v>
                </c:pt>
                <c:pt idx="4">
                  <c:v>26.7</c:v>
                </c:pt>
                <c:pt idx="5">
                  <c:v>27.3</c:v>
                </c:pt>
                <c:pt idx="6">
                  <c:v>27.3</c:v>
                </c:pt>
                <c:pt idx="7">
                  <c:v>27.2</c:v>
                </c:pt>
                <c:pt idx="8">
                  <c:v>22.5</c:v>
                </c:pt>
                <c:pt idx="9">
                  <c:v>23.6</c:v>
                </c:pt>
                <c:pt idx="10">
                  <c:v>21.9</c:v>
                </c:pt>
                <c:pt idx="11">
                  <c:v>24.1</c:v>
                </c:pt>
                <c:pt idx="12">
                  <c:v>23.3</c:v>
                </c:pt>
                <c:pt idx="13">
                  <c:v>23.6</c:v>
                </c:pt>
                <c:pt idx="14">
                  <c:v>31.2</c:v>
                </c:pt>
                <c:pt idx="15">
                  <c:v>15.4</c:v>
                </c:pt>
                <c:pt idx="16">
                  <c:v>24.8</c:v>
                </c:pt>
                <c:pt idx="17">
                  <c:v>14.4</c:v>
                </c:pt>
                <c:pt idx="18">
                  <c:v>27.6</c:v>
                </c:pt>
                <c:pt idx="19">
                  <c:v>2.8</c:v>
                </c:pt>
                <c:pt idx="20">
                  <c:v>20.3</c:v>
                </c:pt>
                <c:pt idx="21">
                  <c:v>32.5</c:v>
                </c:pt>
                <c:pt idx="22">
                  <c:v>41.4</c:v>
                </c:pt>
                <c:pt idx="23">
                  <c:v>23.4</c:v>
                </c:pt>
                <c:pt idx="24">
                  <c:v>24.9</c:v>
                </c:pt>
                <c:pt idx="25">
                  <c:v>26.8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796160"/>
        <c:axId val="104797696"/>
      </c:barChart>
      <c:lineChart>
        <c:grouping val="standard"/>
        <c:varyColors val="0"/>
        <c:ser>
          <c:idx val="1"/>
          <c:order val="1"/>
          <c:spPr>
            <a:ln w="63500">
              <a:prstDash val="lgDash"/>
            </a:ln>
          </c:spPr>
          <c:marker>
            <c:symbol val="none"/>
          </c:marker>
          <c:cat>
            <c:strRef>
              <c:f>'Закрепление муниципалитетов'!$F$2:$F$27</c:f>
              <c:strCache>
                <c:ptCount val="26"/>
                <c:pt idx="0">
                  <c:v>Алатырский район</c:v>
                </c:pt>
                <c:pt idx="1">
                  <c:v>Аликовский район</c:v>
                </c:pt>
                <c:pt idx="2">
                  <c:v>Батыревский район</c:v>
                </c:pt>
                <c:pt idx="3">
                  <c:v>Вурнарский район</c:v>
                </c:pt>
                <c:pt idx="4">
                  <c:v>Ибресинский район</c:v>
                </c:pt>
                <c:pt idx="5">
                  <c:v>Канашский район</c:v>
                </c:pt>
                <c:pt idx="6">
                  <c:v>Козловский район</c:v>
                </c:pt>
                <c:pt idx="7">
                  <c:v>Комсомольский район</c:v>
                </c:pt>
                <c:pt idx="8">
                  <c:v>Красноармейский район</c:v>
                </c:pt>
                <c:pt idx="9">
                  <c:v>Красночетайский район</c:v>
                </c:pt>
                <c:pt idx="10">
                  <c:v>Марпосадский район</c:v>
                </c:pt>
                <c:pt idx="11">
                  <c:v>Моргаушский район</c:v>
                </c:pt>
                <c:pt idx="12">
                  <c:v>Порецкий район</c:v>
                </c:pt>
                <c:pt idx="13">
                  <c:v>Урмарский район</c:v>
                </c:pt>
                <c:pt idx="14">
                  <c:v>Цивильский район</c:v>
                </c:pt>
                <c:pt idx="15">
                  <c:v>Чебоксарский район</c:v>
                </c:pt>
                <c:pt idx="16">
                  <c:v>Шемуршинский район</c:v>
                </c:pt>
                <c:pt idx="17">
                  <c:v>Шумерлинский район</c:v>
                </c:pt>
                <c:pt idx="18">
                  <c:v>Ядринский район</c:v>
                </c:pt>
                <c:pt idx="19">
                  <c:v>Яльчикский район</c:v>
                </c:pt>
                <c:pt idx="20">
                  <c:v>Янтиковский район</c:v>
                </c:pt>
                <c:pt idx="21">
                  <c:v>город Алатырь</c:v>
                </c:pt>
                <c:pt idx="22">
                  <c:v>город Канаш</c:v>
                </c:pt>
                <c:pt idx="23">
                  <c:v>город Новочебоксарск</c:v>
                </c:pt>
                <c:pt idx="24">
                  <c:v>город Шумерля</c:v>
                </c:pt>
                <c:pt idx="25">
                  <c:v>город Чебоксары</c:v>
                </c:pt>
              </c:strCache>
            </c:strRef>
          </c:cat>
          <c:val>
            <c:numRef>
              <c:f>'Закрепление муниципалитетов'!$H$2:$H$27</c:f>
              <c:numCache>
                <c:formatCode>General</c:formatCode>
                <c:ptCount val="26"/>
                <c:pt idx="0">
                  <c:v>25.8</c:v>
                </c:pt>
                <c:pt idx="1">
                  <c:v>25.8</c:v>
                </c:pt>
                <c:pt idx="2">
                  <c:v>25.8</c:v>
                </c:pt>
                <c:pt idx="3">
                  <c:v>25.8</c:v>
                </c:pt>
                <c:pt idx="4">
                  <c:v>25.8</c:v>
                </c:pt>
                <c:pt idx="5">
                  <c:v>25.8</c:v>
                </c:pt>
                <c:pt idx="6">
                  <c:v>25.8</c:v>
                </c:pt>
                <c:pt idx="7">
                  <c:v>25.8</c:v>
                </c:pt>
                <c:pt idx="8">
                  <c:v>25.8</c:v>
                </c:pt>
                <c:pt idx="9">
                  <c:v>25.8</c:v>
                </c:pt>
                <c:pt idx="10">
                  <c:v>25.8</c:v>
                </c:pt>
                <c:pt idx="11">
                  <c:v>25.8</c:v>
                </c:pt>
                <c:pt idx="12">
                  <c:v>25.8</c:v>
                </c:pt>
                <c:pt idx="13">
                  <c:v>25.8</c:v>
                </c:pt>
                <c:pt idx="14">
                  <c:v>25.8</c:v>
                </c:pt>
                <c:pt idx="15">
                  <c:v>25.8</c:v>
                </c:pt>
                <c:pt idx="16">
                  <c:v>25.8</c:v>
                </c:pt>
                <c:pt idx="17">
                  <c:v>25.8</c:v>
                </c:pt>
                <c:pt idx="18">
                  <c:v>25.8</c:v>
                </c:pt>
                <c:pt idx="19">
                  <c:v>25.8</c:v>
                </c:pt>
                <c:pt idx="20">
                  <c:v>25.8</c:v>
                </c:pt>
                <c:pt idx="21">
                  <c:v>25.8</c:v>
                </c:pt>
                <c:pt idx="22">
                  <c:v>25.8</c:v>
                </c:pt>
                <c:pt idx="23">
                  <c:v>25.8</c:v>
                </c:pt>
                <c:pt idx="24">
                  <c:v>25.8</c:v>
                </c:pt>
                <c:pt idx="25">
                  <c:v>25.8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796160"/>
        <c:axId val="104797696"/>
      </c:lineChart>
      <c:catAx>
        <c:axId val="104796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i="0" baseline="0">
                <a:solidFill>
                  <a:schemeClr val="accent4">
                    <a:lumMod val="50000"/>
                  </a:schemeClr>
                </a:solidFill>
              </a:defRPr>
            </a:pPr>
            <a:endParaRPr lang="ru-RU"/>
          </a:p>
        </c:txPr>
        <c:crossAx val="104797696"/>
        <c:crosses val="autoZero"/>
        <c:auto val="1"/>
        <c:lblAlgn val="ctr"/>
        <c:lblOffset val="100"/>
        <c:noMultiLvlLbl val="0"/>
      </c:catAx>
      <c:valAx>
        <c:axId val="10479769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crossAx val="1047961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г. Чебоксары</c:v>
                </c:pt>
                <c:pt idx="1">
                  <c:v>Вурнарский район</c:v>
                </c:pt>
                <c:pt idx="2">
                  <c:v>Чебоксарский район</c:v>
                </c:pt>
                <c:pt idx="3">
                  <c:v>Батыревский,
Канашский районы,
г. Новочебоксарск</c:v>
                </c:pt>
                <c:pt idx="4">
                  <c:v>Шумерлинский район</c:v>
                </c:pt>
                <c:pt idx="5">
                  <c:v>Остальные муниципальные районы и города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21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15-4F38-81E1-32D543CBA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762752"/>
        <c:axId val="35815424"/>
      </c:barChart>
      <c:catAx>
        <c:axId val="188762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5815424"/>
        <c:crosses val="autoZero"/>
        <c:auto val="1"/>
        <c:lblAlgn val="ctr"/>
        <c:lblOffset val="100"/>
        <c:noMultiLvlLbl val="0"/>
      </c:catAx>
      <c:valAx>
        <c:axId val="358154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87627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AD94C2-57E4-4358-8FCE-91977325C361}" type="doc">
      <dgm:prSet loTypeId="urn:microsoft.com/office/officeart/2005/8/layout/orgChart1" loCatId="hierarchy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252A0EEC-4AD0-4205-A37F-FD90A3AC4E7E}">
      <dgm:prSet phldrT="[Текст]" custT="1"/>
      <dgm:spPr>
        <a:xfrm>
          <a:off x="366371" y="436437"/>
          <a:ext cx="8230427" cy="908624"/>
        </a:xfrm>
        <a:prstGeom prst="rect">
          <a:avLst/>
        </a:prstGeo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smtClean="0">
              <a:latin typeface="Times New Roman" pitchFamily="18" charset="0"/>
              <a:ea typeface="+mn-ea"/>
              <a:cs typeface="Times New Roman" pitchFamily="18" charset="0"/>
            </a:rPr>
            <a:t>Требования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smtClean="0">
              <a:latin typeface="Times New Roman" pitchFamily="18" charset="0"/>
              <a:ea typeface="+mn-ea"/>
              <a:cs typeface="Times New Roman" pitchFamily="18" charset="0"/>
            </a:rPr>
            <a:t>к технологическому оснащению столовых школ</a:t>
          </a:r>
          <a:endParaRPr lang="ru-RU" sz="2000" b="1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6DDE8B6D-306D-4F38-848C-8ABE305159F8}" type="parTrans" cxnId="{AE84864F-8727-4BC3-AD2C-5A95AD8D9D0E}">
      <dgm:prSet/>
      <dgm:spPr/>
      <dgm:t>
        <a:bodyPr/>
        <a:lstStyle/>
        <a:p>
          <a:endParaRPr lang="ru-RU"/>
        </a:p>
      </dgm:t>
    </dgm:pt>
    <dgm:pt modelId="{23286088-4FD7-44FA-8740-3E972B6622BA}" type="sibTrans" cxnId="{AE84864F-8727-4BC3-AD2C-5A95AD8D9D0E}">
      <dgm:prSet/>
      <dgm:spPr/>
      <dgm:t>
        <a:bodyPr/>
        <a:lstStyle/>
        <a:p>
          <a:endParaRPr lang="ru-RU"/>
        </a:p>
      </dgm:t>
    </dgm:pt>
    <dgm:pt modelId="{34385F14-8E03-4370-9F62-EFB25E526752}">
      <dgm:prSet phldrT="[Текст]" custT="1"/>
      <dgm:spPr>
        <a:xfrm>
          <a:off x="278944" y="2092617"/>
          <a:ext cx="2622088" cy="2983583"/>
        </a:xfrm>
        <a:prstGeom prst="rect">
          <a:avLst/>
        </a:prstGeom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b="1" smtClean="0">
              <a:latin typeface="Times New Roman" pitchFamily="18" charset="0"/>
              <a:ea typeface="+mn-ea"/>
              <a:cs typeface="Times New Roman" pitchFamily="18" charset="0"/>
            </a:rPr>
            <a:t>Наличие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b="1" smtClean="0">
              <a:latin typeface="Times New Roman" pitchFamily="18" charset="0"/>
              <a:ea typeface="+mn-ea"/>
              <a:cs typeface="Times New Roman" pitchFamily="18" charset="0"/>
            </a:rPr>
            <a:t>достаточного количества  оборудования</a:t>
          </a:r>
          <a:endParaRPr lang="ru-RU" sz="1800" b="1" dirty="0" smtClean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B74150FE-F1A9-43B9-8399-1E104540740A}" type="parTrans" cxnId="{EF7F26D4-8BD3-4097-B927-67B571938DE8}">
      <dgm:prSet/>
      <dgm:spPr>
        <a:xfrm>
          <a:off x="1589988" y="1345062"/>
          <a:ext cx="2891596" cy="747555"/>
        </a:xfrm>
        <a:custGeom>
          <a:avLst/>
          <a:gdLst/>
          <a:ahLst/>
          <a:cxnLst/>
          <a:rect l="0" t="0" r="0" b="0"/>
          <a:pathLst>
            <a:path>
              <a:moveTo>
                <a:pt x="2891596" y="0"/>
              </a:moveTo>
              <a:lnTo>
                <a:pt x="2891596" y="505119"/>
              </a:lnTo>
              <a:lnTo>
                <a:pt x="0" y="505119"/>
              </a:lnTo>
              <a:lnTo>
                <a:pt x="0" y="747555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A1CD70EA-90BA-43EE-9A3A-858978AE4D53}" type="sibTrans" cxnId="{EF7F26D4-8BD3-4097-B927-67B571938DE8}">
      <dgm:prSet/>
      <dgm:spPr/>
      <dgm:t>
        <a:bodyPr/>
        <a:lstStyle/>
        <a:p>
          <a:endParaRPr lang="ru-RU"/>
        </a:p>
      </dgm:t>
    </dgm:pt>
    <dgm:pt modelId="{B4065230-B8E3-462E-8169-39CA9747DE9C}">
      <dgm:prSet phldrT="[Текст]" custT="1"/>
      <dgm:spPr>
        <a:xfrm>
          <a:off x="3169166" y="2071756"/>
          <a:ext cx="2701446" cy="3025755"/>
        </a:xfrm>
        <a:prstGeom prst="rect">
          <a:avLst/>
        </a:prstGeom>
      </dgm:spPr>
      <dgm:t>
        <a:bodyPr/>
        <a:lstStyle/>
        <a:p>
          <a:pPr algn="ctr">
            <a:spcAft>
              <a:spcPts val="0"/>
            </a:spcAft>
          </a:pPr>
          <a:r>
            <a:rPr lang="ru-RU" sz="1800" b="1" smtClean="0">
              <a:latin typeface="Times New Roman" pitchFamily="18" charset="0"/>
              <a:ea typeface="+mn-ea"/>
              <a:cs typeface="Times New Roman" pitchFamily="18" charset="0"/>
            </a:rPr>
            <a:t>Исправное состояние технологического </a:t>
          </a:r>
        </a:p>
        <a:p>
          <a:pPr algn="ctr">
            <a:spcAft>
              <a:spcPts val="0"/>
            </a:spcAft>
          </a:pPr>
          <a:r>
            <a:rPr lang="ru-RU" sz="1800" b="1" smtClean="0">
              <a:latin typeface="Times New Roman" pitchFamily="18" charset="0"/>
              <a:ea typeface="+mn-ea"/>
              <a:cs typeface="Times New Roman" pitchFamily="18" charset="0"/>
            </a:rPr>
            <a:t>оборудования</a:t>
          </a:r>
          <a:endParaRPr lang="ru-RU" sz="1800" b="1" dirty="0" smtClean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AE842EB-0511-4FFB-A9E7-DF0FAB54E809}" type="parTrans" cxnId="{72CCE2F8-D5AB-4A7F-A018-8D37F207FF6B}">
      <dgm:prSet/>
      <dgm:spPr>
        <a:xfrm>
          <a:off x="4435864" y="1345062"/>
          <a:ext cx="91440" cy="7266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4258"/>
              </a:lnTo>
              <a:lnTo>
                <a:pt x="84024" y="484258"/>
              </a:lnTo>
              <a:lnTo>
                <a:pt x="84024" y="72669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E1E31B37-C7BA-4082-A151-D85E5910A880}" type="sibTrans" cxnId="{72CCE2F8-D5AB-4A7F-A018-8D37F207FF6B}">
      <dgm:prSet/>
      <dgm:spPr/>
      <dgm:t>
        <a:bodyPr/>
        <a:lstStyle/>
        <a:p>
          <a:endParaRPr lang="ru-RU"/>
        </a:p>
      </dgm:t>
    </dgm:pt>
    <dgm:pt modelId="{927F2AA7-E45A-4251-9DFC-DE7B0EFDD514}">
      <dgm:prSet phldrT="[Текст]" custT="1"/>
      <dgm:spPr>
        <a:xfrm>
          <a:off x="6147935" y="2071756"/>
          <a:ext cx="2736795" cy="3025755"/>
        </a:xfrm>
        <a:prstGeom prst="rect">
          <a:avLst/>
        </a:prstGeom>
      </dgm:spPr>
      <dgm:t>
        <a:bodyPr/>
        <a:lstStyle/>
        <a:p>
          <a:pPr algn="ctr"/>
          <a:r>
            <a:rPr lang="ru-RU" sz="1800" b="1" dirty="0" smtClean="0">
              <a:latin typeface="Times New Roman" pitchFamily="18" charset="0"/>
              <a:ea typeface="+mn-ea"/>
              <a:cs typeface="Times New Roman" pitchFamily="18" charset="0"/>
            </a:rPr>
            <a:t>Ежегодный технический контроль исправности технологического оборудования</a:t>
          </a:r>
        </a:p>
      </dgm:t>
    </dgm:pt>
    <dgm:pt modelId="{9261E06F-E6EF-4999-85B3-7967CF0D7A6C}" type="parTrans" cxnId="{E4C0318F-F8A8-43B5-820F-A67FF621B40E}">
      <dgm:prSet/>
      <dgm:spPr>
        <a:xfrm>
          <a:off x="4481584" y="1345062"/>
          <a:ext cx="3034748" cy="726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4258"/>
              </a:lnTo>
              <a:lnTo>
                <a:pt x="3034748" y="484258"/>
              </a:lnTo>
              <a:lnTo>
                <a:pt x="3034748" y="72669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AD52F0FB-5995-43C0-9CB4-3B243B7FD3B3}" type="sibTrans" cxnId="{E4C0318F-F8A8-43B5-820F-A67FF621B40E}">
      <dgm:prSet/>
      <dgm:spPr/>
      <dgm:t>
        <a:bodyPr/>
        <a:lstStyle/>
        <a:p>
          <a:endParaRPr lang="ru-RU"/>
        </a:p>
      </dgm:t>
    </dgm:pt>
    <dgm:pt modelId="{9845A3FE-AF71-415D-9461-72A0B7A27B31}" type="pres">
      <dgm:prSet presAssocID="{42AD94C2-57E4-4358-8FCE-91977325C36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63E2D35-40E3-4CCE-9BB0-FFF0EDEC2719}" type="pres">
      <dgm:prSet presAssocID="{252A0EEC-4AD0-4205-A37F-FD90A3AC4E7E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7602693-2CD6-4764-B00E-06D7A1DFD84F}" type="pres">
      <dgm:prSet presAssocID="{252A0EEC-4AD0-4205-A37F-FD90A3AC4E7E}" presName="rootComposite1" presStyleCnt="0"/>
      <dgm:spPr/>
      <dgm:t>
        <a:bodyPr/>
        <a:lstStyle/>
        <a:p>
          <a:endParaRPr lang="ru-RU"/>
        </a:p>
      </dgm:t>
    </dgm:pt>
    <dgm:pt modelId="{D5E502A2-F0CF-4D26-B0FC-65F22E70B623}" type="pres">
      <dgm:prSet presAssocID="{252A0EEC-4AD0-4205-A37F-FD90A3AC4E7E}" presName="rootText1" presStyleLbl="node0" presStyleIdx="0" presStyleCnt="1" custScaleX="356464" custScaleY="78706" custLinFactNeighborX="-1199" custLinFactNeighborY="-194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A2AC44-2A03-4DF7-B556-C232BE869F3F}" type="pres">
      <dgm:prSet presAssocID="{252A0EEC-4AD0-4205-A37F-FD90A3AC4E7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8FC58CD-257A-4D52-A99B-8C5F8B6267C3}" type="pres">
      <dgm:prSet presAssocID="{252A0EEC-4AD0-4205-A37F-FD90A3AC4E7E}" presName="hierChild2" presStyleCnt="0"/>
      <dgm:spPr/>
      <dgm:t>
        <a:bodyPr/>
        <a:lstStyle/>
        <a:p>
          <a:endParaRPr lang="ru-RU"/>
        </a:p>
      </dgm:t>
    </dgm:pt>
    <dgm:pt modelId="{90893AA0-DB1B-41F7-8ED8-46D0955267FB}" type="pres">
      <dgm:prSet presAssocID="{B74150FE-F1A9-43B9-8399-1E104540740A}" presName="Name37" presStyleLbl="parChTrans1D2" presStyleIdx="0" presStyleCnt="3"/>
      <dgm:spPr/>
      <dgm:t>
        <a:bodyPr/>
        <a:lstStyle/>
        <a:p>
          <a:endParaRPr lang="ru-RU"/>
        </a:p>
      </dgm:t>
    </dgm:pt>
    <dgm:pt modelId="{27F014F9-0518-4A12-9719-B87F41D651EB}" type="pres">
      <dgm:prSet presAssocID="{34385F14-8E03-4370-9F62-EFB25E526752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031256F-A123-4537-9F2F-E1B638E944EC}" type="pres">
      <dgm:prSet presAssocID="{34385F14-8E03-4370-9F62-EFB25E526752}" presName="rootComposite" presStyleCnt="0"/>
      <dgm:spPr/>
      <dgm:t>
        <a:bodyPr/>
        <a:lstStyle/>
        <a:p>
          <a:endParaRPr lang="ru-RU"/>
        </a:p>
      </dgm:t>
    </dgm:pt>
    <dgm:pt modelId="{AB14472D-39F6-4DE7-8A25-E55BAE7922C4}" type="pres">
      <dgm:prSet presAssocID="{34385F14-8E03-4370-9F62-EFB25E526752}" presName="rootText" presStyleLbl="node2" presStyleIdx="0" presStyleCnt="3" custScaleX="113564" custScaleY="258441" custLinFactNeighborX="11883" custLinFactNeighborY="53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937ED4-1AE8-47D7-9135-A37ACA2047AC}" type="pres">
      <dgm:prSet presAssocID="{34385F14-8E03-4370-9F62-EFB25E526752}" presName="rootConnector" presStyleLbl="node2" presStyleIdx="0" presStyleCnt="3"/>
      <dgm:spPr/>
      <dgm:t>
        <a:bodyPr/>
        <a:lstStyle/>
        <a:p>
          <a:endParaRPr lang="ru-RU"/>
        </a:p>
      </dgm:t>
    </dgm:pt>
    <dgm:pt modelId="{3B97C037-BEDD-4C47-89F7-C6DC4CC1B76A}" type="pres">
      <dgm:prSet presAssocID="{34385F14-8E03-4370-9F62-EFB25E526752}" presName="hierChild4" presStyleCnt="0"/>
      <dgm:spPr/>
      <dgm:t>
        <a:bodyPr/>
        <a:lstStyle/>
        <a:p>
          <a:endParaRPr lang="ru-RU"/>
        </a:p>
      </dgm:t>
    </dgm:pt>
    <dgm:pt modelId="{D4D70F41-1236-4841-B1DE-DFF46967AB28}" type="pres">
      <dgm:prSet presAssocID="{34385F14-8E03-4370-9F62-EFB25E526752}" presName="hierChild5" presStyleCnt="0"/>
      <dgm:spPr/>
      <dgm:t>
        <a:bodyPr/>
        <a:lstStyle/>
        <a:p>
          <a:endParaRPr lang="ru-RU"/>
        </a:p>
      </dgm:t>
    </dgm:pt>
    <dgm:pt modelId="{757A07C0-2DB3-4D57-8F4B-9D84E44E0C9A}" type="pres">
      <dgm:prSet presAssocID="{AAE842EB-0511-4FFB-A9E7-DF0FAB54E809}" presName="Name37" presStyleLbl="parChTrans1D2" presStyleIdx="1" presStyleCnt="3"/>
      <dgm:spPr/>
      <dgm:t>
        <a:bodyPr/>
        <a:lstStyle/>
        <a:p>
          <a:endParaRPr lang="ru-RU"/>
        </a:p>
      </dgm:t>
    </dgm:pt>
    <dgm:pt modelId="{30A215A3-48C9-4164-8311-8ED6A8A8D54F}" type="pres">
      <dgm:prSet presAssocID="{B4065230-B8E3-462E-8169-39CA9747DE9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317EE19-740F-45DE-8C1E-ACEDD1B952CC}" type="pres">
      <dgm:prSet presAssocID="{B4065230-B8E3-462E-8169-39CA9747DE9C}" presName="rootComposite" presStyleCnt="0"/>
      <dgm:spPr/>
      <dgm:t>
        <a:bodyPr/>
        <a:lstStyle/>
        <a:p>
          <a:endParaRPr lang="ru-RU"/>
        </a:p>
      </dgm:t>
    </dgm:pt>
    <dgm:pt modelId="{CC560AAB-8234-417C-B729-39EA3C72BA11}" type="pres">
      <dgm:prSet presAssocID="{B4065230-B8E3-462E-8169-39CA9747DE9C}" presName="rootText" presStyleLbl="node2" presStyleIdx="1" presStyleCnt="3" custScaleX="117001" custScaleY="262094" custLinFactNeighborX="2496" custLinFactNeighborY="35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A89770-24F6-487C-933B-D1CE6317AEB3}" type="pres">
      <dgm:prSet presAssocID="{B4065230-B8E3-462E-8169-39CA9747DE9C}" presName="rootConnector" presStyleLbl="node2" presStyleIdx="1" presStyleCnt="3"/>
      <dgm:spPr/>
      <dgm:t>
        <a:bodyPr/>
        <a:lstStyle/>
        <a:p>
          <a:endParaRPr lang="ru-RU"/>
        </a:p>
      </dgm:t>
    </dgm:pt>
    <dgm:pt modelId="{F80E1A4C-6264-4570-9959-7C77C166040D}" type="pres">
      <dgm:prSet presAssocID="{B4065230-B8E3-462E-8169-39CA9747DE9C}" presName="hierChild4" presStyleCnt="0"/>
      <dgm:spPr/>
      <dgm:t>
        <a:bodyPr/>
        <a:lstStyle/>
        <a:p>
          <a:endParaRPr lang="ru-RU"/>
        </a:p>
      </dgm:t>
    </dgm:pt>
    <dgm:pt modelId="{BFB7C6A3-2229-4444-96F5-339BB593C06D}" type="pres">
      <dgm:prSet presAssocID="{B4065230-B8E3-462E-8169-39CA9747DE9C}" presName="hierChild5" presStyleCnt="0"/>
      <dgm:spPr/>
      <dgm:t>
        <a:bodyPr/>
        <a:lstStyle/>
        <a:p>
          <a:endParaRPr lang="ru-RU"/>
        </a:p>
      </dgm:t>
    </dgm:pt>
    <dgm:pt modelId="{DFCC60D7-77DB-406E-B572-FEB2C6CE8CB3}" type="pres">
      <dgm:prSet presAssocID="{9261E06F-E6EF-4999-85B3-7967CF0D7A6C}" presName="Name37" presStyleLbl="parChTrans1D2" presStyleIdx="2" presStyleCnt="3"/>
      <dgm:spPr/>
      <dgm:t>
        <a:bodyPr/>
        <a:lstStyle/>
        <a:p>
          <a:endParaRPr lang="ru-RU"/>
        </a:p>
      </dgm:t>
    </dgm:pt>
    <dgm:pt modelId="{5B73CF28-404C-44D6-9D95-DC8BC0B9CC21}" type="pres">
      <dgm:prSet presAssocID="{927F2AA7-E45A-4251-9DFC-DE7B0EFDD51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B222281-B4AF-4D60-AC87-DCD04CA8A7B8}" type="pres">
      <dgm:prSet presAssocID="{927F2AA7-E45A-4251-9DFC-DE7B0EFDD514}" presName="rootComposite" presStyleCnt="0"/>
      <dgm:spPr/>
      <dgm:t>
        <a:bodyPr/>
        <a:lstStyle/>
        <a:p>
          <a:endParaRPr lang="ru-RU"/>
        </a:p>
      </dgm:t>
    </dgm:pt>
    <dgm:pt modelId="{FE32ACC0-8630-485A-8A78-A8BCBB21154E}" type="pres">
      <dgm:prSet presAssocID="{927F2AA7-E45A-4251-9DFC-DE7B0EFDD514}" presName="rootText" presStyleLbl="node2" presStyleIdx="2" presStyleCnt="3" custScaleX="118532" custScaleY="262094" custLinFactNeighborX="-6493" custLinFactNeighborY="35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2EE632-6A2C-42A6-BF19-4A157BA44E51}" type="pres">
      <dgm:prSet presAssocID="{927F2AA7-E45A-4251-9DFC-DE7B0EFDD514}" presName="rootConnector" presStyleLbl="node2" presStyleIdx="2" presStyleCnt="3"/>
      <dgm:spPr/>
      <dgm:t>
        <a:bodyPr/>
        <a:lstStyle/>
        <a:p>
          <a:endParaRPr lang="ru-RU"/>
        </a:p>
      </dgm:t>
    </dgm:pt>
    <dgm:pt modelId="{DB1AC238-5E05-434C-8E49-FEF28BA85424}" type="pres">
      <dgm:prSet presAssocID="{927F2AA7-E45A-4251-9DFC-DE7B0EFDD514}" presName="hierChild4" presStyleCnt="0"/>
      <dgm:spPr/>
      <dgm:t>
        <a:bodyPr/>
        <a:lstStyle/>
        <a:p>
          <a:endParaRPr lang="ru-RU"/>
        </a:p>
      </dgm:t>
    </dgm:pt>
    <dgm:pt modelId="{4D81111D-576C-4DED-BD9D-37F1142BABDB}" type="pres">
      <dgm:prSet presAssocID="{927F2AA7-E45A-4251-9DFC-DE7B0EFDD514}" presName="hierChild5" presStyleCnt="0"/>
      <dgm:spPr/>
      <dgm:t>
        <a:bodyPr/>
        <a:lstStyle/>
        <a:p>
          <a:endParaRPr lang="ru-RU"/>
        </a:p>
      </dgm:t>
    </dgm:pt>
    <dgm:pt modelId="{982E1B93-E238-4347-85AD-454461CCBA48}" type="pres">
      <dgm:prSet presAssocID="{252A0EEC-4AD0-4205-A37F-FD90A3AC4E7E}" presName="hierChild3" presStyleCnt="0"/>
      <dgm:spPr/>
      <dgm:t>
        <a:bodyPr/>
        <a:lstStyle/>
        <a:p>
          <a:endParaRPr lang="ru-RU"/>
        </a:p>
      </dgm:t>
    </dgm:pt>
  </dgm:ptLst>
  <dgm:cxnLst>
    <dgm:cxn modelId="{72CCE2F8-D5AB-4A7F-A018-8D37F207FF6B}" srcId="{252A0EEC-4AD0-4205-A37F-FD90A3AC4E7E}" destId="{B4065230-B8E3-462E-8169-39CA9747DE9C}" srcOrd="1" destOrd="0" parTransId="{AAE842EB-0511-4FFB-A9E7-DF0FAB54E809}" sibTransId="{E1E31B37-C7BA-4082-A151-D85E5910A880}"/>
    <dgm:cxn modelId="{18699D82-3289-49FB-91BE-8816ED0C954D}" type="presOf" srcId="{AAE842EB-0511-4FFB-A9E7-DF0FAB54E809}" destId="{757A07C0-2DB3-4D57-8F4B-9D84E44E0C9A}" srcOrd="0" destOrd="0" presId="urn:microsoft.com/office/officeart/2005/8/layout/orgChart1"/>
    <dgm:cxn modelId="{D83846E7-46EB-420B-9F7F-899B7FDA20CE}" type="presOf" srcId="{34385F14-8E03-4370-9F62-EFB25E526752}" destId="{AB14472D-39F6-4DE7-8A25-E55BAE7922C4}" srcOrd="0" destOrd="0" presId="urn:microsoft.com/office/officeart/2005/8/layout/orgChart1"/>
    <dgm:cxn modelId="{0094F0F0-31C5-4F9C-9E91-763113B0962A}" type="presOf" srcId="{252A0EEC-4AD0-4205-A37F-FD90A3AC4E7E}" destId="{83A2AC44-2A03-4DF7-B556-C232BE869F3F}" srcOrd="1" destOrd="0" presId="urn:microsoft.com/office/officeart/2005/8/layout/orgChart1"/>
    <dgm:cxn modelId="{BF4D61B3-CE29-492C-B069-0436A6CFCB2D}" type="presOf" srcId="{9261E06F-E6EF-4999-85B3-7967CF0D7A6C}" destId="{DFCC60D7-77DB-406E-B572-FEB2C6CE8CB3}" srcOrd="0" destOrd="0" presId="urn:microsoft.com/office/officeart/2005/8/layout/orgChart1"/>
    <dgm:cxn modelId="{2495AA59-7D40-4D19-96B1-59ADD85B04ED}" type="presOf" srcId="{B4065230-B8E3-462E-8169-39CA9747DE9C}" destId="{D3A89770-24F6-487C-933B-D1CE6317AEB3}" srcOrd="1" destOrd="0" presId="urn:microsoft.com/office/officeart/2005/8/layout/orgChart1"/>
    <dgm:cxn modelId="{E4C0318F-F8A8-43B5-820F-A67FF621B40E}" srcId="{252A0EEC-4AD0-4205-A37F-FD90A3AC4E7E}" destId="{927F2AA7-E45A-4251-9DFC-DE7B0EFDD514}" srcOrd="2" destOrd="0" parTransId="{9261E06F-E6EF-4999-85B3-7967CF0D7A6C}" sibTransId="{AD52F0FB-5995-43C0-9CB4-3B243B7FD3B3}"/>
    <dgm:cxn modelId="{AE84864F-8727-4BC3-AD2C-5A95AD8D9D0E}" srcId="{42AD94C2-57E4-4358-8FCE-91977325C361}" destId="{252A0EEC-4AD0-4205-A37F-FD90A3AC4E7E}" srcOrd="0" destOrd="0" parTransId="{6DDE8B6D-306D-4F38-848C-8ABE305159F8}" sibTransId="{23286088-4FD7-44FA-8740-3E972B6622BA}"/>
    <dgm:cxn modelId="{EF7F26D4-8BD3-4097-B927-67B571938DE8}" srcId="{252A0EEC-4AD0-4205-A37F-FD90A3AC4E7E}" destId="{34385F14-8E03-4370-9F62-EFB25E526752}" srcOrd="0" destOrd="0" parTransId="{B74150FE-F1A9-43B9-8399-1E104540740A}" sibTransId="{A1CD70EA-90BA-43EE-9A3A-858978AE4D53}"/>
    <dgm:cxn modelId="{2C660190-CF41-4EB3-A5CA-18DFD2EAF6E1}" type="presOf" srcId="{B74150FE-F1A9-43B9-8399-1E104540740A}" destId="{90893AA0-DB1B-41F7-8ED8-46D0955267FB}" srcOrd="0" destOrd="0" presId="urn:microsoft.com/office/officeart/2005/8/layout/orgChart1"/>
    <dgm:cxn modelId="{21420902-B459-4051-AED5-DFEEDB1E6327}" type="presOf" srcId="{927F2AA7-E45A-4251-9DFC-DE7B0EFDD514}" destId="{FE32ACC0-8630-485A-8A78-A8BCBB21154E}" srcOrd="0" destOrd="0" presId="urn:microsoft.com/office/officeart/2005/8/layout/orgChart1"/>
    <dgm:cxn modelId="{97DCD839-609F-49AA-B267-36D2FC446915}" type="presOf" srcId="{42AD94C2-57E4-4358-8FCE-91977325C361}" destId="{9845A3FE-AF71-415D-9461-72A0B7A27B31}" srcOrd="0" destOrd="0" presId="urn:microsoft.com/office/officeart/2005/8/layout/orgChart1"/>
    <dgm:cxn modelId="{F1B971C5-EF3E-4B0A-A73E-48CCE1FF0DB3}" type="presOf" srcId="{B4065230-B8E3-462E-8169-39CA9747DE9C}" destId="{CC560AAB-8234-417C-B729-39EA3C72BA11}" srcOrd="0" destOrd="0" presId="urn:microsoft.com/office/officeart/2005/8/layout/orgChart1"/>
    <dgm:cxn modelId="{880148E3-249F-46F3-9CAD-83004B0D76B1}" type="presOf" srcId="{927F2AA7-E45A-4251-9DFC-DE7B0EFDD514}" destId="{E42EE632-6A2C-42A6-BF19-4A157BA44E51}" srcOrd="1" destOrd="0" presId="urn:microsoft.com/office/officeart/2005/8/layout/orgChart1"/>
    <dgm:cxn modelId="{1A749EB8-0C5E-4E0A-BE05-A4B9E49376AE}" type="presOf" srcId="{34385F14-8E03-4370-9F62-EFB25E526752}" destId="{3D937ED4-1AE8-47D7-9135-A37ACA2047AC}" srcOrd="1" destOrd="0" presId="urn:microsoft.com/office/officeart/2005/8/layout/orgChart1"/>
    <dgm:cxn modelId="{38423F32-B8FB-43D8-9058-6F2E12FB4D7E}" type="presOf" srcId="{252A0EEC-4AD0-4205-A37F-FD90A3AC4E7E}" destId="{D5E502A2-F0CF-4D26-B0FC-65F22E70B623}" srcOrd="0" destOrd="0" presId="urn:microsoft.com/office/officeart/2005/8/layout/orgChart1"/>
    <dgm:cxn modelId="{D754CC2B-D7D2-45D7-B72E-9D0EE33CBBD6}" type="presParOf" srcId="{9845A3FE-AF71-415D-9461-72A0B7A27B31}" destId="{063E2D35-40E3-4CCE-9BB0-FFF0EDEC2719}" srcOrd="0" destOrd="0" presId="urn:microsoft.com/office/officeart/2005/8/layout/orgChart1"/>
    <dgm:cxn modelId="{25D8F48D-89E4-4FC6-83F8-ADAE35C0F86F}" type="presParOf" srcId="{063E2D35-40E3-4CCE-9BB0-FFF0EDEC2719}" destId="{47602693-2CD6-4764-B00E-06D7A1DFD84F}" srcOrd="0" destOrd="0" presId="urn:microsoft.com/office/officeart/2005/8/layout/orgChart1"/>
    <dgm:cxn modelId="{0D67D808-46BA-45F1-8B1E-0BD8EE594384}" type="presParOf" srcId="{47602693-2CD6-4764-B00E-06D7A1DFD84F}" destId="{D5E502A2-F0CF-4D26-B0FC-65F22E70B623}" srcOrd="0" destOrd="0" presId="urn:microsoft.com/office/officeart/2005/8/layout/orgChart1"/>
    <dgm:cxn modelId="{457257C5-31F6-47A2-9561-70CD79848652}" type="presParOf" srcId="{47602693-2CD6-4764-B00E-06D7A1DFD84F}" destId="{83A2AC44-2A03-4DF7-B556-C232BE869F3F}" srcOrd="1" destOrd="0" presId="urn:microsoft.com/office/officeart/2005/8/layout/orgChart1"/>
    <dgm:cxn modelId="{8BA9EB3C-6935-4717-8BE6-5E160E08C0E7}" type="presParOf" srcId="{063E2D35-40E3-4CCE-9BB0-FFF0EDEC2719}" destId="{08FC58CD-257A-4D52-A99B-8C5F8B6267C3}" srcOrd="1" destOrd="0" presId="urn:microsoft.com/office/officeart/2005/8/layout/orgChart1"/>
    <dgm:cxn modelId="{95E27A1B-21C0-4C43-B47A-E0FB54F1B68E}" type="presParOf" srcId="{08FC58CD-257A-4D52-A99B-8C5F8B6267C3}" destId="{90893AA0-DB1B-41F7-8ED8-46D0955267FB}" srcOrd="0" destOrd="0" presId="urn:microsoft.com/office/officeart/2005/8/layout/orgChart1"/>
    <dgm:cxn modelId="{6B82753B-DDCA-4A48-8BDB-BDC1A8DC347D}" type="presParOf" srcId="{08FC58CD-257A-4D52-A99B-8C5F8B6267C3}" destId="{27F014F9-0518-4A12-9719-B87F41D651EB}" srcOrd="1" destOrd="0" presId="urn:microsoft.com/office/officeart/2005/8/layout/orgChart1"/>
    <dgm:cxn modelId="{F7CA7596-FF60-4676-A211-39102153CDE1}" type="presParOf" srcId="{27F014F9-0518-4A12-9719-B87F41D651EB}" destId="{3031256F-A123-4537-9F2F-E1B638E944EC}" srcOrd="0" destOrd="0" presId="urn:microsoft.com/office/officeart/2005/8/layout/orgChart1"/>
    <dgm:cxn modelId="{98491427-B45E-46BC-ABD0-DE4D64FD5E63}" type="presParOf" srcId="{3031256F-A123-4537-9F2F-E1B638E944EC}" destId="{AB14472D-39F6-4DE7-8A25-E55BAE7922C4}" srcOrd="0" destOrd="0" presId="urn:microsoft.com/office/officeart/2005/8/layout/orgChart1"/>
    <dgm:cxn modelId="{BA647C3A-3256-4140-8298-403C0776B4DC}" type="presParOf" srcId="{3031256F-A123-4537-9F2F-E1B638E944EC}" destId="{3D937ED4-1AE8-47D7-9135-A37ACA2047AC}" srcOrd="1" destOrd="0" presId="urn:microsoft.com/office/officeart/2005/8/layout/orgChart1"/>
    <dgm:cxn modelId="{AC23A8C2-E0CF-4D87-BC23-914642603C25}" type="presParOf" srcId="{27F014F9-0518-4A12-9719-B87F41D651EB}" destId="{3B97C037-BEDD-4C47-89F7-C6DC4CC1B76A}" srcOrd="1" destOrd="0" presId="urn:microsoft.com/office/officeart/2005/8/layout/orgChart1"/>
    <dgm:cxn modelId="{C6AD3766-1413-4AC0-8EA4-D88ED039CBFA}" type="presParOf" srcId="{27F014F9-0518-4A12-9719-B87F41D651EB}" destId="{D4D70F41-1236-4841-B1DE-DFF46967AB28}" srcOrd="2" destOrd="0" presId="urn:microsoft.com/office/officeart/2005/8/layout/orgChart1"/>
    <dgm:cxn modelId="{F171685F-C59D-4637-9D2A-5B41B3B82C83}" type="presParOf" srcId="{08FC58CD-257A-4D52-A99B-8C5F8B6267C3}" destId="{757A07C0-2DB3-4D57-8F4B-9D84E44E0C9A}" srcOrd="2" destOrd="0" presId="urn:microsoft.com/office/officeart/2005/8/layout/orgChart1"/>
    <dgm:cxn modelId="{0CBD5926-1E44-46B2-B8BF-7373804FD280}" type="presParOf" srcId="{08FC58CD-257A-4D52-A99B-8C5F8B6267C3}" destId="{30A215A3-48C9-4164-8311-8ED6A8A8D54F}" srcOrd="3" destOrd="0" presId="urn:microsoft.com/office/officeart/2005/8/layout/orgChart1"/>
    <dgm:cxn modelId="{18677FB7-6CA0-4356-A47C-4975689FC338}" type="presParOf" srcId="{30A215A3-48C9-4164-8311-8ED6A8A8D54F}" destId="{6317EE19-740F-45DE-8C1E-ACEDD1B952CC}" srcOrd="0" destOrd="0" presId="urn:microsoft.com/office/officeart/2005/8/layout/orgChart1"/>
    <dgm:cxn modelId="{07458576-11F3-49C1-A994-B3B7FFC3B1C5}" type="presParOf" srcId="{6317EE19-740F-45DE-8C1E-ACEDD1B952CC}" destId="{CC560AAB-8234-417C-B729-39EA3C72BA11}" srcOrd="0" destOrd="0" presId="urn:microsoft.com/office/officeart/2005/8/layout/orgChart1"/>
    <dgm:cxn modelId="{0D01E24B-4665-4EED-950C-E41393E4E6F6}" type="presParOf" srcId="{6317EE19-740F-45DE-8C1E-ACEDD1B952CC}" destId="{D3A89770-24F6-487C-933B-D1CE6317AEB3}" srcOrd="1" destOrd="0" presId="urn:microsoft.com/office/officeart/2005/8/layout/orgChart1"/>
    <dgm:cxn modelId="{4769698F-E1D1-4C37-A9D8-6C96221F9024}" type="presParOf" srcId="{30A215A3-48C9-4164-8311-8ED6A8A8D54F}" destId="{F80E1A4C-6264-4570-9959-7C77C166040D}" srcOrd="1" destOrd="0" presId="urn:microsoft.com/office/officeart/2005/8/layout/orgChart1"/>
    <dgm:cxn modelId="{F106FAF8-8C53-4F84-855D-862C956C42F6}" type="presParOf" srcId="{30A215A3-48C9-4164-8311-8ED6A8A8D54F}" destId="{BFB7C6A3-2229-4444-96F5-339BB593C06D}" srcOrd="2" destOrd="0" presId="urn:microsoft.com/office/officeart/2005/8/layout/orgChart1"/>
    <dgm:cxn modelId="{316C02D2-8B73-46C3-B262-25E5FDE0194C}" type="presParOf" srcId="{08FC58CD-257A-4D52-A99B-8C5F8B6267C3}" destId="{DFCC60D7-77DB-406E-B572-FEB2C6CE8CB3}" srcOrd="4" destOrd="0" presId="urn:microsoft.com/office/officeart/2005/8/layout/orgChart1"/>
    <dgm:cxn modelId="{AC8C0643-A9F7-43E8-BC44-BB42542D6B4D}" type="presParOf" srcId="{08FC58CD-257A-4D52-A99B-8C5F8B6267C3}" destId="{5B73CF28-404C-44D6-9D95-DC8BC0B9CC21}" srcOrd="5" destOrd="0" presId="urn:microsoft.com/office/officeart/2005/8/layout/orgChart1"/>
    <dgm:cxn modelId="{F7892146-DECF-47A7-8EAD-DDBC48AC061C}" type="presParOf" srcId="{5B73CF28-404C-44D6-9D95-DC8BC0B9CC21}" destId="{8B222281-B4AF-4D60-AC87-DCD04CA8A7B8}" srcOrd="0" destOrd="0" presId="urn:microsoft.com/office/officeart/2005/8/layout/orgChart1"/>
    <dgm:cxn modelId="{2A144426-3272-42A5-BF20-2CF95D8BD87E}" type="presParOf" srcId="{8B222281-B4AF-4D60-AC87-DCD04CA8A7B8}" destId="{FE32ACC0-8630-485A-8A78-A8BCBB21154E}" srcOrd="0" destOrd="0" presId="urn:microsoft.com/office/officeart/2005/8/layout/orgChart1"/>
    <dgm:cxn modelId="{1EEDA0C8-3EDE-4BF1-9451-BB9BF54A683D}" type="presParOf" srcId="{8B222281-B4AF-4D60-AC87-DCD04CA8A7B8}" destId="{E42EE632-6A2C-42A6-BF19-4A157BA44E51}" srcOrd="1" destOrd="0" presId="urn:microsoft.com/office/officeart/2005/8/layout/orgChart1"/>
    <dgm:cxn modelId="{DB16E25C-7926-4D6C-AFA1-8AFF9A16BCCD}" type="presParOf" srcId="{5B73CF28-404C-44D6-9D95-DC8BC0B9CC21}" destId="{DB1AC238-5E05-434C-8E49-FEF28BA85424}" srcOrd="1" destOrd="0" presId="urn:microsoft.com/office/officeart/2005/8/layout/orgChart1"/>
    <dgm:cxn modelId="{B1D6167A-DDFB-4D50-A55C-F7D6D81235A8}" type="presParOf" srcId="{5B73CF28-404C-44D6-9D95-DC8BC0B9CC21}" destId="{4D81111D-576C-4DED-BD9D-37F1142BABDB}" srcOrd="2" destOrd="0" presId="urn:microsoft.com/office/officeart/2005/8/layout/orgChart1"/>
    <dgm:cxn modelId="{6451F118-BF81-4E91-B6D2-CF73F3E8B0E4}" type="presParOf" srcId="{063E2D35-40E3-4CCE-9BB0-FFF0EDEC2719}" destId="{982E1B93-E238-4347-85AD-454461CCBA4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5BF683-51CC-473F-A606-0C1C3F5491F1}" type="doc">
      <dgm:prSet loTypeId="urn:microsoft.com/office/officeart/2005/8/layout/orgChart1" loCatId="hierarchy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18E0846C-413D-4537-AB33-787754EF5CC5}">
      <dgm:prSet phldrT="[Текст]" custT="1"/>
      <dgm:spPr>
        <a:xfrm>
          <a:off x="1506108" y="673523"/>
          <a:ext cx="5965416" cy="1373594"/>
        </a:xfrm>
        <a:prstGeom prst="rect">
          <a:avLst/>
        </a:prstGeom>
      </dgm:spPr>
      <dgm:t>
        <a:bodyPr/>
        <a:lstStyle/>
        <a:p>
          <a:r>
            <a:rPr lang="ru-RU" sz="2000" b="1" i="0" smtClean="0">
              <a:latin typeface="Times New Roman" pitchFamily="18" charset="0"/>
              <a:ea typeface="+mn-ea"/>
              <a:cs typeface="Times New Roman" pitchFamily="18" charset="0"/>
            </a:rPr>
            <a:t>Контроль качества</a:t>
          </a:r>
          <a:endParaRPr lang="ru-RU" sz="2000" b="1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79082BDB-D352-40AD-9ED4-0264A9C5FE18}" type="parTrans" cxnId="{8C1EC64C-C00F-4B35-BD39-F14E3A9A10C5}">
      <dgm:prSet/>
      <dgm:spPr/>
      <dgm:t>
        <a:bodyPr/>
        <a:lstStyle/>
        <a:p>
          <a:endParaRPr lang="ru-RU"/>
        </a:p>
      </dgm:t>
    </dgm:pt>
    <dgm:pt modelId="{26DA1448-7933-4827-8C52-1412524C3352}" type="sibTrans" cxnId="{8C1EC64C-C00F-4B35-BD39-F14E3A9A10C5}">
      <dgm:prSet/>
      <dgm:spPr/>
      <dgm:t>
        <a:bodyPr/>
        <a:lstStyle/>
        <a:p>
          <a:endParaRPr lang="ru-RU"/>
        </a:p>
      </dgm:t>
    </dgm:pt>
    <dgm:pt modelId="{0436EBB5-1FF8-446A-A923-72026BADBA26}">
      <dgm:prSet phldrT="[Текст]" custT="1"/>
      <dgm:spPr>
        <a:xfrm>
          <a:off x="150953" y="3153772"/>
          <a:ext cx="2491320" cy="2087472"/>
        </a:xfrm>
        <a:prstGeom prst="rect">
          <a:avLst/>
        </a:prstGeom>
      </dgm:spPr>
      <dgm:t>
        <a:bodyPr/>
        <a:lstStyle/>
        <a:p>
          <a:pPr algn="ctr">
            <a:spcAft>
              <a:spcPts val="0"/>
            </a:spcAft>
          </a:pPr>
          <a:r>
            <a:rPr lang="ru-RU" sz="2000" b="1" i="0" dirty="0" smtClean="0">
              <a:latin typeface="Times New Roman" pitchFamily="18" charset="0"/>
              <a:ea typeface="+mn-ea"/>
              <a:cs typeface="Times New Roman" pitchFamily="18" charset="0"/>
            </a:rPr>
            <a:t>Сырья и пищевых продуктов</a:t>
          </a:r>
          <a:endParaRPr lang="ru-RU" sz="2000" b="1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74C6E59-DD98-4DB9-8E78-AFB3E7AC2A24}" type="parTrans" cxnId="{ECB8CB16-7B70-437B-956E-F47FCD2CA534}">
      <dgm:prSet/>
      <dgm:spPr>
        <a:xfrm>
          <a:off x="1396613" y="2047117"/>
          <a:ext cx="3092203" cy="1106654"/>
        </a:xfrm>
        <a:custGeom>
          <a:avLst/>
          <a:gdLst/>
          <a:ahLst/>
          <a:cxnLst/>
          <a:rect l="0" t="0" r="0" b="0"/>
          <a:pathLst>
            <a:path>
              <a:moveTo>
                <a:pt x="3092203" y="0"/>
              </a:moveTo>
              <a:lnTo>
                <a:pt x="3092203" y="775424"/>
              </a:lnTo>
              <a:lnTo>
                <a:pt x="0" y="775424"/>
              </a:lnTo>
              <a:lnTo>
                <a:pt x="0" y="110665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4E093B91-EAAF-4473-858B-2EC847251451}" type="sibTrans" cxnId="{ECB8CB16-7B70-437B-956E-F47FCD2CA534}">
      <dgm:prSet/>
      <dgm:spPr/>
      <dgm:t>
        <a:bodyPr/>
        <a:lstStyle/>
        <a:p>
          <a:endParaRPr lang="ru-RU"/>
        </a:p>
      </dgm:t>
    </dgm:pt>
    <dgm:pt modelId="{63690AA9-6AB1-4668-9C57-34956DD2B4DA}">
      <dgm:prSet phldrT="[Текст]" custT="1"/>
      <dgm:spPr>
        <a:xfrm>
          <a:off x="3175269" y="3153772"/>
          <a:ext cx="2540406" cy="2057788"/>
        </a:xfrm>
        <a:prstGeom prst="rect">
          <a:avLst/>
        </a:prstGeom>
      </dgm:spPr>
      <dgm:t>
        <a:bodyPr/>
        <a:lstStyle/>
        <a:p>
          <a:pPr algn="ctr">
            <a:spcAft>
              <a:spcPts val="0"/>
            </a:spcAft>
          </a:pPr>
          <a:r>
            <a:rPr lang="ru-RU" sz="2000" b="1" smtClean="0">
              <a:latin typeface="Times New Roman" pitchFamily="18" charset="0"/>
              <a:ea typeface="+mn-ea"/>
              <a:cs typeface="Times New Roman" pitchFamily="18" charset="0"/>
            </a:rPr>
            <a:t>Полуфабрикатов </a:t>
          </a:r>
          <a:endParaRPr lang="ru-RU" sz="2000" b="1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3761C47-668B-4295-854F-1EF424CA8F03}" type="parTrans" cxnId="{1A735EF5-E7D6-4BED-BDF8-D55A81BA3CD6}">
      <dgm:prSet/>
      <dgm:spPr>
        <a:xfrm>
          <a:off x="4399752" y="2047117"/>
          <a:ext cx="91440" cy="1106654"/>
        </a:xfrm>
        <a:custGeom>
          <a:avLst/>
          <a:gdLst/>
          <a:ahLst/>
          <a:cxnLst/>
          <a:rect l="0" t="0" r="0" b="0"/>
          <a:pathLst>
            <a:path>
              <a:moveTo>
                <a:pt x="89063" y="0"/>
              </a:moveTo>
              <a:lnTo>
                <a:pt x="89063" y="775424"/>
              </a:lnTo>
              <a:lnTo>
                <a:pt x="45720" y="775424"/>
              </a:lnTo>
              <a:lnTo>
                <a:pt x="45720" y="110665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CE7002E4-A603-42B4-A6C5-EF7883BAA62A}" type="sibTrans" cxnId="{1A735EF5-E7D6-4BED-BDF8-D55A81BA3CD6}">
      <dgm:prSet/>
      <dgm:spPr/>
      <dgm:t>
        <a:bodyPr/>
        <a:lstStyle/>
        <a:p>
          <a:endParaRPr lang="ru-RU"/>
        </a:p>
      </dgm:t>
    </dgm:pt>
    <dgm:pt modelId="{09F4D095-D9E8-44C9-B8BD-8399A2138377}">
      <dgm:prSet phldrT="[Текст]" custT="1"/>
      <dgm:spPr>
        <a:xfrm>
          <a:off x="6127599" y="3168346"/>
          <a:ext cx="2747345" cy="2116621"/>
        </a:xfrm>
        <a:prstGeom prst="rect">
          <a:avLst/>
        </a:prstGeom>
      </dgm:spPr>
      <dgm:t>
        <a:bodyPr/>
        <a:lstStyle/>
        <a:p>
          <a:pPr algn="ctr">
            <a:spcAft>
              <a:spcPts val="0"/>
            </a:spcAft>
          </a:pPr>
          <a:r>
            <a:rPr lang="ru-RU" sz="2000" b="1" i="0" smtClean="0">
              <a:latin typeface="Times New Roman" pitchFamily="18" charset="0"/>
              <a:ea typeface="+mn-ea"/>
              <a:cs typeface="Times New Roman" pitchFamily="18" charset="0"/>
            </a:rPr>
            <a:t>Готовой продукции</a:t>
          </a:r>
          <a:endParaRPr lang="ru-RU" sz="2000" b="1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6292A169-9B6C-4CF8-A515-AB2DE2DE6361}" type="parTrans" cxnId="{F5F9825C-777D-4A8C-B373-61A3F36B07F1}">
      <dgm:prSet/>
      <dgm:spPr>
        <a:xfrm>
          <a:off x="4488816" y="2047117"/>
          <a:ext cx="3012455" cy="1121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9998"/>
              </a:lnTo>
              <a:lnTo>
                <a:pt x="3012455" y="789998"/>
              </a:lnTo>
              <a:lnTo>
                <a:pt x="3012455" y="1121228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A68A83C8-3394-481B-AEB9-D8CA32AE0BAE}" type="sibTrans" cxnId="{F5F9825C-777D-4A8C-B373-61A3F36B07F1}">
      <dgm:prSet/>
      <dgm:spPr/>
      <dgm:t>
        <a:bodyPr/>
        <a:lstStyle/>
        <a:p>
          <a:endParaRPr lang="ru-RU"/>
        </a:p>
      </dgm:t>
    </dgm:pt>
    <dgm:pt modelId="{3743DF78-0E3E-4479-A39E-6CC00A5BA7DE}" type="pres">
      <dgm:prSet presAssocID="{A05BF683-51CC-473F-A606-0C1C3F5491F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E997AD0-8EBA-4F28-ABD2-07061EB3254B}" type="pres">
      <dgm:prSet presAssocID="{18E0846C-413D-4537-AB33-787754EF5CC5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E30B879-CBC4-40FA-90F3-50341BE86C35}" type="pres">
      <dgm:prSet presAssocID="{18E0846C-413D-4537-AB33-787754EF5CC5}" presName="rootComposite1" presStyleCnt="0"/>
      <dgm:spPr/>
      <dgm:t>
        <a:bodyPr/>
        <a:lstStyle/>
        <a:p>
          <a:endParaRPr lang="ru-RU"/>
        </a:p>
      </dgm:t>
    </dgm:pt>
    <dgm:pt modelId="{F019DC5C-2264-4AB2-87E9-9CC6DD63E6DE}" type="pres">
      <dgm:prSet presAssocID="{18E0846C-413D-4537-AB33-787754EF5CC5}" presName="rootText1" presStyleLbl="node0" presStyleIdx="0" presStyleCnt="1" custScaleX="189104" custScaleY="87086" custLinFactNeighborX="-2184" custLinFactNeighborY="-356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EEAB9F-70A9-474A-B366-13AC9C821769}" type="pres">
      <dgm:prSet presAssocID="{18E0846C-413D-4537-AB33-787754EF5CC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4156D98-FB9E-4207-B923-138FB0497BE8}" type="pres">
      <dgm:prSet presAssocID="{18E0846C-413D-4537-AB33-787754EF5CC5}" presName="hierChild2" presStyleCnt="0"/>
      <dgm:spPr/>
      <dgm:t>
        <a:bodyPr/>
        <a:lstStyle/>
        <a:p>
          <a:endParaRPr lang="ru-RU"/>
        </a:p>
      </dgm:t>
    </dgm:pt>
    <dgm:pt modelId="{460F391D-3348-40CD-B75D-4F7ACB500F95}" type="pres">
      <dgm:prSet presAssocID="{A74C6E59-DD98-4DB9-8E78-AFB3E7AC2A24}" presName="Name37" presStyleLbl="parChTrans1D2" presStyleIdx="0" presStyleCnt="3"/>
      <dgm:spPr/>
      <dgm:t>
        <a:bodyPr/>
        <a:lstStyle/>
        <a:p>
          <a:endParaRPr lang="ru-RU"/>
        </a:p>
      </dgm:t>
    </dgm:pt>
    <dgm:pt modelId="{568F6388-FA7F-4586-B367-953475D9014B}" type="pres">
      <dgm:prSet presAssocID="{0436EBB5-1FF8-446A-A923-72026BADBA2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1974741-EA82-47EC-8D22-1A615B1F13E1}" type="pres">
      <dgm:prSet presAssocID="{0436EBB5-1FF8-446A-A923-72026BADBA26}" presName="rootComposite" presStyleCnt="0"/>
      <dgm:spPr/>
      <dgm:t>
        <a:bodyPr/>
        <a:lstStyle/>
        <a:p>
          <a:endParaRPr lang="ru-RU"/>
        </a:p>
      </dgm:t>
    </dgm:pt>
    <dgm:pt modelId="{E5963698-DADB-40E7-AF01-3FDF11EEBA48}" type="pres">
      <dgm:prSet presAssocID="{0436EBB5-1FF8-446A-A923-72026BADBA26}" presName="rootText" presStyleLbl="node2" presStyleIdx="0" presStyleCnt="3" custScaleX="78975" custScaleY="132346" custLinFactNeighborX="4604" custLinFactNeighborY="-75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599BBC-6E44-4079-9CE8-C0AC66F15A02}" type="pres">
      <dgm:prSet presAssocID="{0436EBB5-1FF8-446A-A923-72026BADBA26}" presName="rootConnector" presStyleLbl="node2" presStyleIdx="0" presStyleCnt="3"/>
      <dgm:spPr/>
      <dgm:t>
        <a:bodyPr/>
        <a:lstStyle/>
        <a:p>
          <a:endParaRPr lang="ru-RU"/>
        </a:p>
      </dgm:t>
    </dgm:pt>
    <dgm:pt modelId="{7170F025-EB38-4FAD-ADEC-2F3A8ABAB08A}" type="pres">
      <dgm:prSet presAssocID="{0436EBB5-1FF8-446A-A923-72026BADBA26}" presName="hierChild4" presStyleCnt="0"/>
      <dgm:spPr/>
      <dgm:t>
        <a:bodyPr/>
        <a:lstStyle/>
        <a:p>
          <a:endParaRPr lang="ru-RU"/>
        </a:p>
      </dgm:t>
    </dgm:pt>
    <dgm:pt modelId="{1602B4B3-FEE8-4AB5-8516-7860B6C00CDB}" type="pres">
      <dgm:prSet presAssocID="{0436EBB5-1FF8-446A-A923-72026BADBA26}" presName="hierChild5" presStyleCnt="0"/>
      <dgm:spPr/>
      <dgm:t>
        <a:bodyPr/>
        <a:lstStyle/>
        <a:p>
          <a:endParaRPr lang="ru-RU"/>
        </a:p>
      </dgm:t>
    </dgm:pt>
    <dgm:pt modelId="{29C6A738-F72F-4362-B9C1-8B37A825F43E}" type="pres">
      <dgm:prSet presAssocID="{53761C47-668B-4295-854F-1EF424CA8F03}" presName="Name37" presStyleLbl="parChTrans1D2" presStyleIdx="1" presStyleCnt="3"/>
      <dgm:spPr/>
      <dgm:t>
        <a:bodyPr/>
        <a:lstStyle/>
        <a:p>
          <a:endParaRPr lang="ru-RU"/>
        </a:p>
      </dgm:t>
    </dgm:pt>
    <dgm:pt modelId="{84FFFA87-1E52-4C88-A2B3-3BCF19F77DDD}" type="pres">
      <dgm:prSet presAssocID="{63690AA9-6AB1-4668-9C57-34956DD2B4D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64253DC-4297-43B1-AD8A-123BE78B5DBA}" type="pres">
      <dgm:prSet presAssocID="{63690AA9-6AB1-4668-9C57-34956DD2B4DA}" presName="rootComposite" presStyleCnt="0"/>
      <dgm:spPr/>
      <dgm:t>
        <a:bodyPr/>
        <a:lstStyle/>
        <a:p>
          <a:endParaRPr lang="ru-RU"/>
        </a:p>
      </dgm:t>
    </dgm:pt>
    <dgm:pt modelId="{FF0C0547-B48F-4397-8273-B145CFB44E6E}" type="pres">
      <dgm:prSet presAssocID="{63690AA9-6AB1-4668-9C57-34956DD2B4DA}" presName="rootText" presStyleLbl="node2" presStyleIdx="1" presStyleCnt="3" custScaleX="80531" custScaleY="130464" custLinFactNeighborX="500" custLinFactNeighborY="-75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D2C564-4099-43B9-AD0A-9B9F91901146}" type="pres">
      <dgm:prSet presAssocID="{63690AA9-6AB1-4668-9C57-34956DD2B4DA}" presName="rootConnector" presStyleLbl="node2" presStyleIdx="1" presStyleCnt="3"/>
      <dgm:spPr/>
      <dgm:t>
        <a:bodyPr/>
        <a:lstStyle/>
        <a:p>
          <a:endParaRPr lang="ru-RU"/>
        </a:p>
      </dgm:t>
    </dgm:pt>
    <dgm:pt modelId="{6959D20F-6CE3-4409-87D0-05AC11B81265}" type="pres">
      <dgm:prSet presAssocID="{63690AA9-6AB1-4668-9C57-34956DD2B4DA}" presName="hierChild4" presStyleCnt="0"/>
      <dgm:spPr/>
      <dgm:t>
        <a:bodyPr/>
        <a:lstStyle/>
        <a:p>
          <a:endParaRPr lang="ru-RU"/>
        </a:p>
      </dgm:t>
    </dgm:pt>
    <dgm:pt modelId="{27E11E72-DA1D-4DB2-870E-B9CE04A5C09C}" type="pres">
      <dgm:prSet presAssocID="{63690AA9-6AB1-4668-9C57-34956DD2B4DA}" presName="hierChild5" presStyleCnt="0"/>
      <dgm:spPr/>
      <dgm:t>
        <a:bodyPr/>
        <a:lstStyle/>
        <a:p>
          <a:endParaRPr lang="ru-RU"/>
        </a:p>
      </dgm:t>
    </dgm:pt>
    <dgm:pt modelId="{FE0A27CA-7D2C-4DAF-870E-3A160B61F2A2}" type="pres">
      <dgm:prSet presAssocID="{6292A169-9B6C-4CF8-A515-AB2DE2DE6361}" presName="Name37" presStyleLbl="parChTrans1D2" presStyleIdx="2" presStyleCnt="3"/>
      <dgm:spPr/>
      <dgm:t>
        <a:bodyPr/>
        <a:lstStyle/>
        <a:p>
          <a:endParaRPr lang="ru-RU"/>
        </a:p>
      </dgm:t>
    </dgm:pt>
    <dgm:pt modelId="{76BA4A82-0B00-4495-8825-03E9B257539C}" type="pres">
      <dgm:prSet presAssocID="{09F4D095-D9E8-44C9-B8BD-8399A213837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EEE6569-1870-4684-B056-F2030C93DCC2}" type="pres">
      <dgm:prSet presAssocID="{09F4D095-D9E8-44C9-B8BD-8399A2138377}" presName="rootComposite" presStyleCnt="0"/>
      <dgm:spPr/>
      <dgm:t>
        <a:bodyPr/>
        <a:lstStyle/>
        <a:p>
          <a:endParaRPr lang="ru-RU"/>
        </a:p>
      </dgm:t>
    </dgm:pt>
    <dgm:pt modelId="{5F54F6EC-23F6-4B54-BF93-88BE58186C3E}" type="pres">
      <dgm:prSet presAssocID="{09F4D095-D9E8-44C9-B8BD-8399A2138377}" presName="rootText" presStyleLbl="node2" presStyleIdx="2" presStyleCnt="3" custScaleX="87091" custScaleY="134194" custLinFactNeighborX="-7442" custLinFactNeighborY="-65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E36AB3-1F53-4BFC-B703-72DD8C71FCE3}" type="pres">
      <dgm:prSet presAssocID="{09F4D095-D9E8-44C9-B8BD-8399A2138377}" presName="rootConnector" presStyleLbl="node2" presStyleIdx="2" presStyleCnt="3"/>
      <dgm:spPr/>
      <dgm:t>
        <a:bodyPr/>
        <a:lstStyle/>
        <a:p>
          <a:endParaRPr lang="ru-RU"/>
        </a:p>
      </dgm:t>
    </dgm:pt>
    <dgm:pt modelId="{C46BCA31-BCD9-4D5C-A00E-4A56172D7E16}" type="pres">
      <dgm:prSet presAssocID="{09F4D095-D9E8-44C9-B8BD-8399A2138377}" presName="hierChild4" presStyleCnt="0"/>
      <dgm:spPr/>
      <dgm:t>
        <a:bodyPr/>
        <a:lstStyle/>
        <a:p>
          <a:endParaRPr lang="ru-RU"/>
        </a:p>
      </dgm:t>
    </dgm:pt>
    <dgm:pt modelId="{F1047AAD-A4D0-41B5-86FD-FD143468BD90}" type="pres">
      <dgm:prSet presAssocID="{09F4D095-D9E8-44C9-B8BD-8399A2138377}" presName="hierChild5" presStyleCnt="0"/>
      <dgm:spPr/>
      <dgm:t>
        <a:bodyPr/>
        <a:lstStyle/>
        <a:p>
          <a:endParaRPr lang="ru-RU"/>
        </a:p>
      </dgm:t>
    </dgm:pt>
    <dgm:pt modelId="{B1688F3B-2C56-4719-8874-68D91A60D7BD}" type="pres">
      <dgm:prSet presAssocID="{18E0846C-413D-4537-AB33-787754EF5CC5}" presName="hierChild3" presStyleCnt="0"/>
      <dgm:spPr/>
      <dgm:t>
        <a:bodyPr/>
        <a:lstStyle/>
        <a:p>
          <a:endParaRPr lang="ru-RU"/>
        </a:p>
      </dgm:t>
    </dgm:pt>
  </dgm:ptLst>
  <dgm:cxnLst>
    <dgm:cxn modelId="{F61768C2-D987-416D-AAE4-685966B97133}" type="presOf" srcId="{0436EBB5-1FF8-446A-A923-72026BADBA26}" destId="{E5963698-DADB-40E7-AF01-3FDF11EEBA48}" srcOrd="0" destOrd="0" presId="urn:microsoft.com/office/officeart/2005/8/layout/orgChart1"/>
    <dgm:cxn modelId="{AE048AF0-016F-4A47-821A-4446F1095F19}" type="presOf" srcId="{63690AA9-6AB1-4668-9C57-34956DD2B4DA}" destId="{FF0C0547-B48F-4397-8273-B145CFB44E6E}" srcOrd="0" destOrd="0" presId="urn:microsoft.com/office/officeart/2005/8/layout/orgChart1"/>
    <dgm:cxn modelId="{1A735EF5-E7D6-4BED-BDF8-D55A81BA3CD6}" srcId="{18E0846C-413D-4537-AB33-787754EF5CC5}" destId="{63690AA9-6AB1-4668-9C57-34956DD2B4DA}" srcOrd="1" destOrd="0" parTransId="{53761C47-668B-4295-854F-1EF424CA8F03}" sibTransId="{CE7002E4-A603-42B4-A6C5-EF7883BAA62A}"/>
    <dgm:cxn modelId="{ECB8CB16-7B70-437B-956E-F47FCD2CA534}" srcId="{18E0846C-413D-4537-AB33-787754EF5CC5}" destId="{0436EBB5-1FF8-446A-A923-72026BADBA26}" srcOrd="0" destOrd="0" parTransId="{A74C6E59-DD98-4DB9-8E78-AFB3E7AC2A24}" sibTransId="{4E093B91-EAAF-4473-858B-2EC847251451}"/>
    <dgm:cxn modelId="{8C1EC64C-C00F-4B35-BD39-F14E3A9A10C5}" srcId="{A05BF683-51CC-473F-A606-0C1C3F5491F1}" destId="{18E0846C-413D-4537-AB33-787754EF5CC5}" srcOrd="0" destOrd="0" parTransId="{79082BDB-D352-40AD-9ED4-0264A9C5FE18}" sibTransId="{26DA1448-7933-4827-8C52-1412524C3352}"/>
    <dgm:cxn modelId="{A41AC64B-1040-4D14-ADBF-412FCF737F25}" type="presOf" srcId="{53761C47-668B-4295-854F-1EF424CA8F03}" destId="{29C6A738-F72F-4362-B9C1-8B37A825F43E}" srcOrd="0" destOrd="0" presId="urn:microsoft.com/office/officeart/2005/8/layout/orgChart1"/>
    <dgm:cxn modelId="{098B0643-1559-44A8-B527-F82221B3F005}" type="presOf" srcId="{63690AA9-6AB1-4668-9C57-34956DD2B4DA}" destId="{CDD2C564-4099-43B9-AD0A-9B9F91901146}" srcOrd="1" destOrd="0" presId="urn:microsoft.com/office/officeart/2005/8/layout/orgChart1"/>
    <dgm:cxn modelId="{D038962C-25C9-4D0C-8CFB-BC4AA70CA118}" type="presOf" srcId="{09F4D095-D9E8-44C9-B8BD-8399A2138377}" destId="{95E36AB3-1F53-4BFC-B703-72DD8C71FCE3}" srcOrd="1" destOrd="0" presId="urn:microsoft.com/office/officeart/2005/8/layout/orgChart1"/>
    <dgm:cxn modelId="{B8196157-C0CE-49CA-BD3C-BCFCE87EBA4C}" type="presOf" srcId="{6292A169-9B6C-4CF8-A515-AB2DE2DE6361}" destId="{FE0A27CA-7D2C-4DAF-870E-3A160B61F2A2}" srcOrd="0" destOrd="0" presId="urn:microsoft.com/office/officeart/2005/8/layout/orgChart1"/>
    <dgm:cxn modelId="{1B8AA369-3952-4376-9183-68109AA1E12B}" type="presOf" srcId="{18E0846C-413D-4537-AB33-787754EF5CC5}" destId="{F019DC5C-2264-4AB2-87E9-9CC6DD63E6DE}" srcOrd="0" destOrd="0" presId="urn:microsoft.com/office/officeart/2005/8/layout/orgChart1"/>
    <dgm:cxn modelId="{F5F9825C-777D-4A8C-B373-61A3F36B07F1}" srcId="{18E0846C-413D-4537-AB33-787754EF5CC5}" destId="{09F4D095-D9E8-44C9-B8BD-8399A2138377}" srcOrd="2" destOrd="0" parTransId="{6292A169-9B6C-4CF8-A515-AB2DE2DE6361}" sibTransId="{A68A83C8-3394-481B-AEB9-D8CA32AE0BAE}"/>
    <dgm:cxn modelId="{C78D3B3C-EF80-4E6B-9007-90AE71D7FAEF}" type="presOf" srcId="{A74C6E59-DD98-4DB9-8E78-AFB3E7AC2A24}" destId="{460F391D-3348-40CD-B75D-4F7ACB500F95}" srcOrd="0" destOrd="0" presId="urn:microsoft.com/office/officeart/2005/8/layout/orgChart1"/>
    <dgm:cxn modelId="{CD60F945-53B5-40A9-858B-2A06433347F9}" type="presOf" srcId="{0436EBB5-1FF8-446A-A923-72026BADBA26}" destId="{36599BBC-6E44-4079-9CE8-C0AC66F15A02}" srcOrd="1" destOrd="0" presId="urn:microsoft.com/office/officeart/2005/8/layout/orgChart1"/>
    <dgm:cxn modelId="{C98DF920-F08D-4667-8518-4C7626228629}" type="presOf" srcId="{A05BF683-51CC-473F-A606-0C1C3F5491F1}" destId="{3743DF78-0E3E-4479-A39E-6CC00A5BA7DE}" srcOrd="0" destOrd="0" presId="urn:microsoft.com/office/officeart/2005/8/layout/orgChart1"/>
    <dgm:cxn modelId="{4BA2BEC6-707F-4EBF-87B7-FDD982FFF8B0}" type="presOf" srcId="{18E0846C-413D-4537-AB33-787754EF5CC5}" destId="{F8EEAB9F-70A9-474A-B366-13AC9C821769}" srcOrd="1" destOrd="0" presId="urn:microsoft.com/office/officeart/2005/8/layout/orgChart1"/>
    <dgm:cxn modelId="{0CA53F20-FC7B-4534-84CF-6AE7D51BBE78}" type="presOf" srcId="{09F4D095-D9E8-44C9-B8BD-8399A2138377}" destId="{5F54F6EC-23F6-4B54-BF93-88BE58186C3E}" srcOrd="0" destOrd="0" presId="urn:microsoft.com/office/officeart/2005/8/layout/orgChart1"/>
    <dgm:cxn modelId="{FCFE1490-E4DC-4539-B99D-8274BF649988}" type="presParOf" srcId="{3743DF78-0E3E-4479-A39E-6CC00A5BA7DE}" destId="{6E997AD0-8EBA-4F28-ABD2-07061EB3254B}" srcOrd="0" destOrd="0" presId="urn:microsoft.com/office/officeart/2005/8/layout/orgChart1"/>
    <dgm:cxn modelId="{450B38AA-F449-4DD2-A741-317AA0436B14}" type="presParOf" srcId="{6E997AD0-8EBA-4F28-ABD2-07061EB3254B}" destId="{9E30B879-CBC4-40FA-90F3-50341BE86C35}" srcOrd="0" destOrd="0" presId="urn:microsoft.com/office/officeart/2005/8/layout/orgChart1"/>
    <dgm:cxn modelId="{CA3B3BF5-C09A-4569-B96F-436D441096C0}" type="presParOf" srcId="{9E30B879-CBC4-40FA-90F3-50341BE86C35}" destId="{F019DC5C-2264-4AB2-87E9-9CC6DD63E6DE}" srcOrd="0" destOrd="0" presId="urn:microsoft.com/office/officeart/2005/8/layout/orgChart1"/>
    <dgm:cxn modelId="{17855033-7629-4230-A7EB-22CAAE228787}" type="presParOf" srcId="{9E30B879-CBC4-40FA-90F3-50341BE86C35}" destId="{F8EEAB9F-70A9-474A-B366-13AC9C821769}" srcOrd="1" destOrd="0" presId="urn:microsoft.com/office/officeart/2005/8/layout/orgChart1"/>
    <dgm:cxn modelId="{CC6C7F5D-BECD-4A0C-96B2-592975AE5B64}" type="presParOf" srcId="{6E997AD0-8EBA-4F28-ABD2-07061EB3254B}" destId="{24156D98-FB9E-4207-B923-138FB0497BE8}" srcOrd="1" destOrd="0" presId="urn:microsoft.com/office/officeart/2005/8/layout/orgChart1"/>
    <dgm:cxn modelId="{D2C791DB-4CBA-4A50-9463-1CE15995AE3C}" type="presParOf" srcId="{24156D98-FB9E-4207-B923-138FB0497BE8}" destId="{460F391D-3348-40CD-B75D-4F7ACB500F95}" srcOrd="0" destOrd="0" presId="urn:microsoft.com/office/officeart/2005/8/layout/orgChart1"/>
    <dgm:cxn modelId="{449C9CB8-0449-4BDD-81C6-C9EC78BB1CE8}" type="presParOf" srcId="{24156D98-FB9E-4207-B923-138FB0497BE8}" destId="{568F6388-FA7F-4586-B367-953475D9014B}" srcOrd="1" destOrd="0" presId="urn:microsoft.com/office/officeart/2005/8/layout/orgChart1"/>
    <dgm:cxn modelId="{FE01F042-7A92-45C7-B82C-E939B58D8E2C}" type="presParOf" srcId="{568F6388-FA7F-4586-B367-953475D9014B}" destId="{41974741-EA82-47EC-8D22-1A615B1F13E1}" srcOrd="0" destOrd="0" presId="urn:microsoft.com/office/officeart/2005/8/layout/orgChart1"/>
    <dgm:cxn modelId="{EF7E3F93-0A17-4B1B-BFDB-36F545DE0E89}" type="presParOf" srcId="{41974741-EA82-47EC-8D22-1A615B1F13E1}" destId="{E5963698-DADB-40E7-AF01-3FDF11EEBA48}" srcOrd="0" destOrd="0" presId="urn:microsoft.com/office/officeart/2005/8/layout/orgChart1"/>
    <dgm:cxn modelId="{9C390437-203A-4303-BB02-60DEC8756219}" type="presParOf" srcId="{41974741-EA82-47EC-8D22-1A615B1F13E1}" destId="{36599BBC-6E44-4079-9CE8-C0AC66F15A02}" srcOrd="1" destOrd="0" presId="urn:microsoft.com/office/officeart/2005/8/layout/orgChart1"/>
    <dgm:cxn modelId="{0F26F866-636B-4355-9F5F-160166C88F7A}" type="presParOf" srcId="{568F6388-FA7F-4586-B367-953475D9014B}" destId="{7170F025-EB38-4FAD-ADEC-2F3A8ABAB08A}" srcOrd="1" destOrd="0" presId="urn:microsoft.com/office/officeart/2005/8/layout/orgChart1"/>
    <dgm:cxn modelId="{B2069806-6FEC-4F87-AAB6-0F33B1EE57D6}" type="presParOf" srcId="{568F6388-FA7F-4586-B367-953475D9014B}" destId="{1602B4B3-FEE8-4AB5-8516-7860B6C00CDB}" srcOrd="2" destOrd="0" presId="urn:microsoft.com/office/officeart/2005/8/layout/orgChart1"/>
    <dgm:cxn modelId="{FA2FDA40-7AA6-47B2-8C4D-54F18C460F85}" type="presParOf" srcId="{24156D98-FB9E-4207-B923-138FB0497BE8}" destId="{29C6A738-F72F-4362-B9C1-8B37A825F43E}" srcOrd="2" destOrd="0" presId="urn:microsoft.com/office/officeart/2005/8/layout/orgChart1"/>
    <dgm:cxn modelId="{B39832BC-B4F4-40F0-9BE0-B643E3074FDB}" type="presParOf" srcId="{24156D98-FB9E-4207-B923-138FB0497BE8}" destId="{84FFFA87-1E52-4C88-A2B3-3BCF19F77DDD}" srcOrd="3" destOrd="0" presId="urn:microsoft.com/office/officeart/2005/8/layout/orgChart1"/>
    <dgm:cxn modelId="{3242A22F-3657-4574-962E-E14B9B6F7F21}" type="presParOf" srcId="{84FFFA87-1E52-4C88-A2B3-3BCF19F77DDD}" destId="{164253DC-4297-43B1-AD8A-123BE78B5DBA}" srcOrd="0" destOrd="0" presId="urn:microsoft.com/office/officeart/2005/8/layout/orgChart1"/>
    <dgm:cxn modelId="{73EAB6BE-F430-4773-B2D5-AD96AFA72AC5}" type="presParOf" srcId="{164253DC-4297-43B1-AD8A-123BE78B5DBA}" destId="{FF0C0547-B48F-4397-8273-B145CFB44E6E}" srcOrd="0" destOrd="0" presId="urn:microsoft.com/office/officeart/2005/8/layout/orgChart1"/>
    <dgm:cxn modelId="{F7126103-3353-4B51-A93F-108BDE5C6304}" type="presParOf" srcId="{164253DC-4297-43B1-AD8A-123BE78B5DBA}" destId="{CDD2C564-4099-43B9-AD0A-9B9F91901146}" srcOrd="1" destOrd="0" presId="urn:microsoft.com/office/officeart/2005/8/layout/orgChart1"/>
    <dgm:cxn modelId="{35C97B65-B1B5-4CF3-9F61-8398FEBEB94E}" type="presParOf" srcId="{84FFFA87-1E52-4C88-A2B3-3BCF19F77DDD}" destId="{6959D20F-6CE3-4409-87D0-05AC11B81265}" srcOrd="1" destOrd="0" presId="urn:microsoft.com/office/officeart/2005/8/layout/orgChart1"/>
    <dgm:cxn modelId="{40812A34-F4C7-4AAA-9F5A-4D87167E5901}" type="presParOf" srcId="{84FFFA87-1E52-4C88-A2B3-3BCF19F77DDD}" destId="{27E11E72-DA1D-4DB2-870E-B9CE04A5C09C}" srcOrd="2" destOrd="0" presId="urn:microsoft.com/office/officeart/2005/8/layout/orgChart1"/>
    <dgm:cxn modelId="{524C523D-547F-4DA9-BC4C-75036EC9FED4}" type="presParOf" srcId="{24156D98-FB9E-4207-B923-138FB0497BE8}" destId="{FE0A27CA-7D2C-4DAF-870E-3A160B61F2A2}" srcOrd="4" destOrd="0" presId="urn:microsoft.com/office/officeart/2005/8/layout/orgChart1"/>
    <dgm:cxn modelId="{DBCB49E3-5DF3-4FA6-8D38-00356F61E778}" type="presParOf" srcId="{24156D98-FB9E-4207-B923-138FB0497BE8}" destId="{76BA4A82-0B00-4495-8825-03E9B257539C}" srcOrd="5" destOrd="0" presId="urn:microsoft.com/office/officeart/2005/8/layout/orgChart1"/>
    <dgm:cxn modelId="{1E2B01D0-1DDF-4B0F-8BB0-8DF3213B535B}" type="presParOf" srcId="{76BA4A82-0B00-4495-8825-03E9B257539C}" destId="{3EEE6569-1870-4684-B056-F2030C93DCC2}" srcOrd="0" destOrd="0" presId="urn:microsoft.com/office/officeart/2005/8/layout/orgChart1"/>
    <dgm:cxn modelId="{33154CEB-FA61-461A-8BA9-C7B7C98E0D92}" type="presParOf" srcId="{3EEE6569-1870-4684-B056-F2030C93DCC2}" destId="{5F54F6EC-23F6-4B54-BF93-88BE58186C3E}" srcOrd="0" destOrd="0" presId="urn:microsoft.com/office/officeart/2005/8/layout/orgChart1"/>
    <dgm:cxn modelId="{43CF29E7-4BBB-48B2-8AC9-E7430AFCB072}" type="presParOf" srcId="{3EEE6569-1870-4684-B056-F2030C93DCC2}" destId="{95E36AB3-1F53-4BFC-B703-72DD8C71FCE3}" srcOrd="1" destOrd="0" presId="urn:microsoft.com/office/officeart/2005/8/layout/orgChart1"/>
    <dgm:cxn modelId="{1E925255-3604-430A-92CC-2E15E8AFD96D}" type="presParOf" srcId="{76BA4A82-0B00-4495-8825-03E9B257539C}" destId="{C46BCA31-BCD9-4D5C-A00E-4A56172D7E16}" srcOrd="1" destOrd="0" presId="urn:microsoft.com/office/officeart/2005/8/layout/orgChart1"/>
    <dgm:cxn modelId="{D1AE69BE-65C3-4B17-ACEB-6886F6F114FA}" type="presParOf" srcId="{76BA4A82-0B00-4495-8825-03E9B257539C}" destId="{F1047AAD-A4D0-41B5-86FD-FD143468BD90}" srcOrd="2" destOrd="0" presId="urn:microsoft.com/office/officeart/2005/8/layout/orgChart1"/>
    <dgm:cxn modelId="{57C60944-ED28-4951-AC73-712562868BDE}" type="presParOf" srcId="{6E997AD0-8EBA-4F28-ABD2-07061EB3254B}" destId="{B1688F3B-2C56-4719-8874-68D91A60D7B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C60D7-77DB-406E-B572-FEB2C6CE8CB3}">
      <dsp:nvSpPr>
        <dsp:cNvPr id="0" name=""/>
        <dsp:cNvSpPr/>
      </dsp:nvSpPr>
      <dsp:spPr>
        <a:xfrm>
          <a:off x="4491928" y="1320530"/>
          <a:ext cx="3024404" cy="751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4258"/>
              </a:lnTo>
              <a:lnTo>
                <a:pt x="3034748" y="484258"/>
              </a:lnTo>
              <a:lnTo>
                <a:pt x="3034748" y="726694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7A07C0-2DB3-4D57-8F4B-9D84E44E0C9A}">
      <dsp:nvSpPr>
        <dsp:cNvPr id="0" name=""/>
        <dsp:cNvSpPr/>
      </dsp:nvSpPr>
      <dsp:spPr>
        <a:xfrm>
          <a:off x="4446208" y="1320530"/>
          <a:ext cx="91440" cy="7512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4258"/>
              </a:lnTo>
              <a:lnTo>
                <a:pt x="84024" y="484258"/>
              </a:lnTo>
              <a:lnTo>
                <a:pt x="84024" y="726694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893AA0-DB1B-41F7-8ED8-46D0955267FB}">
      <dsp:nvSpPr>
        <dsp:cNvPr id="0" name=""/>
        <dsp:cNvSpPr/>
      </dsp:nvSpPr>
      <dsp:spPr>
        <a:xfrm>
          <a:off x="1589988" y="1320530"/>
          <a:ext cx="2901940" cy="772087"/>
        </a:xfrm>
        <a:custGeom>
          <a:avLst/>
          <a:gdLst/>
          <a:ahLst/>
          <a:cxnLst/>
          <a:rect l="0" t="0" r="0" b="0"/>
          <a:pathLst>
            <a:path>
              <a:moveTo>
                <a:pt x="2891596" y="0"/>
              </a:moveTo>
              <a:lnTo>
                <a:pt x="2891596" y="505119"/>
              </a:lnTo>
              <a:lnTo>
                <a:pt x="0" y="505119"/>
              </a:lnTo>
              <a:lnTo>
                <a:pt x="0" y="747555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E502A2-F0CF-4D26-B0FC-65F22E70B623}">
      <dsp:nvSpPr>
        <dsp:cNvPr id="0" name=""/>
        <dsp:cNvSpPr/>
      </dsp:nvSpPr>
      <dsp:spPr>
        <a:xfrm>
          <a:off x="376714" y="411906"/>
          <a:ext cx="8230427" cy="9086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smtClean="0">
              <a:latin typeface="Times New Roman" pitchFamily="18" charset="0"/>
              <a:ea typeface="+mn-ea"/>
              <a:cs typeface="Times New Roman" pitchFamily="18" charset="0"/>
            </a:rPr>
            <a:t>Требования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smtClean="0">
              <a:latin typeface="Times New Roman" pitchFamily="18" charset="0"/>
              <a:ea typeface="+mn-ea"/>
              <a:cs typeface="Times New Roman" pitchFamily="18" charset="0"/>
            </a:rPr>
            <a:t>к технологическому оснащению столовых школ</a:t>
          </a:r>
          <a:endParaRPr lang="ru-RU" sz="2000" b="1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76714" y="411906"/>
        <a:ext cx="8230427" cy="908624"/>
      </dsp:txXfrm>
    </dsp:sp>
    <dsp:sp modelId="{AB14472D-39F6-4DE7-8A25-E55BAE7922C4}">
      <dsp:nvSpPr>
        <dsp:cNvPr id="0" name=""/>
        <dsp:cNvSpPr/>
      </dsp:nvSpPr>
      <dsp:spPr>
        <a:xfrm>
          <a:off x="278944" y="2092618"/>
          <a:ext cx="2622088" cy="29835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smtClean="0">
              <a:latin typeface="Times New Roman" pitchFamily="18" charset="0"/>
              <a:ea typeface="+mn-ea"/>
              <a:cs typeface="Times New Roman" pitchFamily="18" charset="0"/>
            </a:rPr>
            <a:t>Наличие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smtClean="0">
              <a:latin typeface="Times New Roman" pitchFamily="18" charset="0"/>
              <a:ea typeface="+mn-ea"/>
              <a:cs typeface="Times New Roman" pitchFamily="18" charset="0"/>
            </a:rPr>
            <a:t>достаточного количества  оборудования</a:t>
          </a:r>
          <a:endParaRPr lang="ru-RU" sz="1800" b="1" kern="1200" dirty="0" smtClean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78944" y="2092618"/>
        <a:ext cx="2622088" cy="2983583"/>
      </dsp:txXfrm>
    </dsp:sp>
    <dsp:sp modelId="{CC560AAB-8234-417C-B729-39EA3C72BA11}">
      <dsp:nvSpPr>
        <dsp:cNvPr id="0" name=""/>
        <dsp:cNvSpPr/>
      </dsp:nvSpPr>
      <dsp:spPr>
        <a:xfrm>
          <a:off x="3169166" y="2071757"/>
          <a:ext cx="2701446" cy="30257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smtClean="0">
              <a:latin typeface="Times New Roman" pitchFamily="18" charset="0"/>
              <a:ea typeface="+mn-ea"/>
              <a:cs typeface="Times New Roman" pitchFamily="18" charset="0"/>
            </a:rPr>
            <a:t>Исправное состояние технологического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smtClean="0">
              <a:latin typeface="Times New Roman" pitchFamily="18" charset="0"/>
              <a:ea typeface="+mn-ea"/>
              <a:cs typeface="Times New Roman" pitchFamily="18" charset="0"/>
            </a:rPr>
            <a:t>оборудования</a:t>
          </a:r>
          <a:endParaRPr lang="ru-RU" sz="1800" b="1" kern="1200" dirty="0" smtClean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169166" y="2071757"/>
        <a:ext cx="2701446" cy="3025755"/>
      </dsp:txXfrm>
    </dsp:sp>
    <dsp:sp modelId="{FE32ACC0-8630-485A-8A78-A8BCBB21154E}">
      <dsp:nvSpPr>
        <dsp:cNvPr id="0" name=""/>
        <dsp:cNvSpPr/>
      </dsp:nvSpPr>
      <dsp:spPr>
        <a:xfrm>
          <a:off x="6147935" y="2071757"/>
          <a:ext cx="2736795" cy="30257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Ежегодный технический контроль исправности технологического оборудования</a:t>
          </a:r>
        </a:p>
      </dsp:txBody>
      <dsp:txXfrm>
        <a:off x="6147935" y="2071757"/>
        <a:ext cx="2736795" cy="30257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A27CA-7D2C-4DAF-870E-3A160B61F2A2}">
      <dsp:nvSpPr>
        <dsp:cNvPr id="0" name=""/>
        <dsp:cNvSpPr/>
      </dsp:nvSpPr>
      <dsp:spPr>
        <a:xfrm>
          <a:off x="4488816" y="1445791"/>
          <a:ext cx="3012455" cy="1121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9998"/>
              </a:lnTo>
              <a:lnTo>
                <a:pt x="3012455" y="789998"/>
              </a:lnTo>
              <a:lnTo>
                <a:pt x="3012455" y="112122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C6A738-F72F-4362-B9C1-8B37A825F43E}">
      <dsp:nvSpPr>
        <dsp:cNvPr id="0" name=""/>
        <dsp:cNvSpPr/>
      </dsp:nvSpPr>
      <dsp:spPr>
        <a:xfrm>
          <a:off x="4399752" y="1445791"/>
          <a:ext cx="91440" cy="1106654"/>
        </a:xfrm>
        <a:custGeom>
          <a:avLst/>
          <a:gdLst/>
          <a:ahLst/>
          <a:cxnLst/>
          <a:rect l="0" t="0" r="0" b="0"/>
          <a:pathLst>
            <a:path>
              <a:moveTo>
                <a:pt x="89063" y="0"/>
              </a:moveTo>
              <a:lnTo>
                <a:pt x="89063" y="775424"/>
              </a:lnTo>
              <a:lnTo>
                <a:pt x="45720" y="775424"/>
              </a:lnTo>
              <a:lnTo>
                <a:pt x="45720" y="110665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0F391D-3348-40CD-B75D-4F7ACB500F95}">
      <dsp:nvSpPr>
        <dsp:cNvPr id="0" name=""/>
        <dsp:cNvSpPr/>
      </dsp:nvSpPr>
      <dsp:spPr>
        <a:xfrm>
          <a:off x="1396613" y="1445791"/>
          <a:ext cx="3092203" cy="1106654"/>
        </a:xfrm>
        <a:custGeom>
          <a:avLst/>
          <a:gdLst/>
          <a:ahLst/>
          <a:cxnLst/>
          <a:rect l="0" t="0" r="0" b="0"/>
          <a:pathLst>
            <a:path>
              <a:moveTo>
                <a:pt x="3092203" y="0"/>
              </a:moveTo>
              <a:lnTo>
                <a:pt x="3092203" y="775424"/>
              </a:lnTo>
              <a:lnTo>
                <a:pt x="0" y="775424"/>
              </a:lnTo>
              <a:lnTo>
                <a:pt x="0" y="110665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19DC5C-2264-4AB2-87E9-9CC6DD63E6DE}">
      <dsp:nvSpPr>
        <dsp:cNvPr id="0" name=""/>
        <dsp:cNvSpPr/>
      </dsp:nvSpPr>
      <dsp:spPr>
        <a:xfrm>
          <a:off x="1506108" y="72197"/>
          <a:ext cx="5965416" cy="13735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smtClean="0">
              <a:latin typeface="Times New Roman" pitchFamily="18" charset="0"/>
              <a:ea typeface="+mn-ea"/>
              <a:cs typeface="Times New Roman" pitchFamily="18" charset="0"/>
            </a:rPr>
            <a:t>Контроль качества</a:t>
          </a:r>
          <a:endParaRPr lang="ru-RU" sz="2000" b="1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506108" y="72197"/>
        <a:ext cx="5965416" cy="1373594"/>
      </dsp:txXfrm>
    </dsp:sp>
    <dsp:sp modelId="{E5963698-DADB-40E7-AF01-3FDF11EEBA48}">
      <dsp:nvSpPr>
        <dsp:cNvPr id="0" name=""/>
        <dsp:cNvSpPr/>
      </dsp:nvSpPr>
      <dsp:spPr>
        <a:xfrm>
          <a:off x="150953" y="2552445"/>
          <a:ext cx="2491320" cy="20874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dirty="0" smtClean="0">
              <a:latin typeface="Times New Roman" pitchFamily="18" charset="0"/>
              <a:ea typeface="+mn-ea"/>
              <a:cs typeface="Times New Roman" pitchFamily="18" charset="0"/>
            </a:rPr>
            <a:t>Сырья и пищевых продуктов</a:t>
          </a:r>
          <a:endParaRPr lang="ru-RU" sz="2000" b="1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50953" y="2552445"/>
        <a:ext cx="2491320" cy="2087472"/>
      </dsp:txXfrm>
    </dsp:sp>
    <dsp:sp modelId="{FF0C0547-B48F-4397-8273-B145CFB44E6E}">
      <dsp:nvSpPr>
        <dsp:cNvPr id="0" name=""/>
        <dsp:cNvSpPr/>
      </dsp:nvSpPr>
      <dsp:spPr>
        <a:xfrm>
          <a:off x="3175269" y="2552445"/>
          <a:ext cx="2540406" cy="20577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smtClean="0">
              <a:latin typeface="Times New Roman" pitchFamily="18" charset="0"/>
              <a:ea typeface="+mn-ea"/>
              <a:cs typeface="Times New Roman" pitchFamily="18" charset="0"/>
            </a:rPr>
            <a:t>Полуфабрикатов </a:t>
          </a:r>
          <a:endParaRPr lang="ru-RU" sz="2000" b="1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175269" y="2552445"/>
        <a:ext cx="2540406" cy="2057788"/>
      </dsp:txXfrm>
    </dsp:sp>
    <dsp:sp modelId="{5F54F6EC-23F6-4B54-BF93-88BE58186C3E}">
      <dsp:nvSpPr>
        <dsp:cNvPr id="0" name=""/>
        <dsp:cNvSpPr/>
      </dsp:nvSpPr>
      <dsp:spPr>
        <a:xfrm>
          <a:off x="6127599" y="2567019"/>
          <a:ext cx="2747345" cy="21166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smtClean="0">
              <a:latin typeface="Times New Roman" pitchFamily="18" charset="0"/>
              <a:ea typeface="+mn-ea"/>
              <a:cs typeface="Times New Roman" pitchFamily="18" charset="0"/>
            </a:rPr>
            <a:t>Готовой продукции</a:t>
          </a:r>
          <a:endParaRPr lang="ru-RU" sz="2000" b="1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6127599" y="2567019"/>
        <a:ext cx="2747345" cy="2116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85FFA-D53B-4B8C-9D66-C4C8C736E7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7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3FEC7-3147-40D5-8B60-F60CF22F1C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97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AB212-B5EA-4734-9726-083FC1838B1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43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7C6F3-4F95-4694-AC6A-491068384B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2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0C34896-B605-4641-9C38-967917F6747F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9D97942-A746-41F9-8120-6659548DA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0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CAB87AB-0542-4A7C-95AD-B40899E6581D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F8907C4-5A92-43EE-AEE3-35490F443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5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81E5274-3B2D-4A81-8304-81AF667F1F45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25B58FA-6A7A-4C30-AD78-9CA05B573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5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F7D6A9C-8970-42B5-AE9B-FCDFAC0DA956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9EE83B6-026A-4BDB-A29F-D9A827DA8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1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2C8B603-40BA-4B35-8E0B-69AE4731323D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D027F0A-DFC1-45D3-858D-0EDE41827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9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CFDD566-7A96-4D7C-B26C-D46B547B4B6E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7F69D59-F2A1-43BE-B744-2F958BB04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5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7E20976-A7C9-4DA2-A314-5062CA0DF336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6527E99-3F13-420A-A958-9E645B64D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0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640A2-B0F7-4F32-92E9-F743C4F6A9F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08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0B527CB-51A8-464C-BED9-B506A608A7AA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F8E83C3-8B79-40B8-A815-B8DFDA181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3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6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82CB1CD-2421-42D3-A88E-E43CE415C73B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44000B4-F125-4C20-848A-CCBFAA676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1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D447D8F-C3B4-4839-860C-8EB1902572A8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18BF321-34D0-4B92-BA7E-970C18F2C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4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F9EC1A5-5515-420B-B80B-AF6E8860E593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9FA83CB-6AA2-41A6-B700-20FA7D7DC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6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F4B9C-710C-4F0A-B226-E199A4102D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01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D8373-6359-49A9-8E2C-C0EF50A817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2DB04-31A2-4935-A441-EA25CAD4D3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8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49C49-CD6A-4019-9FDD-31CE5B3662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5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8A633-3D52-4694-8525-380CD1ECBB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3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550D2-5B60-4458-9BDC-BD78ED3992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62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5195C-7BBA-46BD-8D6A-E4CB02770E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64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2B1D4-51FF-4128-BA4D-5C63FCC381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0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D41E9-A44B-4C3B-838C-865E061888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51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6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B62C9-998F-4E7B-9AE7-B1E30E766E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68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983AC-0AB6-4C3B-9887-C888FCD1BEA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25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E2650-E413-4220-97DA-B72C0594EA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1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61F70-F5A6-42F9-B7FA-C5DDDB04031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73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63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74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70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76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1E1D8-E0D4-48F3-90FC-118EF907C8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7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6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5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5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3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77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04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86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73BFA58-59CD-4E6C-98B9-8DB778319BC4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BEE0996-1EFE-467E-BF43-8DA2D4780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22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6B91008-191E-4C15-9E7F-F4E692354B2C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200DB2B-2463-4E60-A3D4-533B7A8F8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0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543E003-8CF8-4F0C-B968-29F09E115CE3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B42FC72-E7B0-45EA-9FD3-B1E008D2E3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73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68706-7D2A-4C62-BE8E-0253BE8E084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19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1645AC2-EA60-4368-8D06-CEAB2F346B0C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1C9DC9E-6CCE-4BE1-9527-7A73F1649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80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7F86AE3-687D-4521-B090-C7851FA2BD2D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A5AEEE0-98A1-49B6-99C8-D2DCF1B5F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07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6BF8C14-33D5-4843-A52C-A6745E51A7C3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24FCA28-3BC6-4280-A1A1-677B90F1EC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29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2479360-1881-44DB-898C-0E308AE15CC3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2719F97-92B1-4635-A146-C2142FB50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47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11D1A25-C9EA-44EB-ADB1-5F117CE35EB3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EBCF296-264D-464F-901A-152063BD4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89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6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9F0D440-52DC-4FE9-8D74-4113D40CCE69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74A0790-A4F2-466E-9F4C-BED12F8C6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3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CF0F1DB-699C-4A9C-8978-B3F45229EFAA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F38778B-9C75-4290-B210-680955CF1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95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14F22BB-93A2-4B53-9BF1-10EA148B0892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EC2D21C-70C6-468F-93B6-96F74945A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12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4913A91-09E2-46AA-8EA7-31FDA2EA9331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FABC1B1-94D2-4716-B815-431D24336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5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F254AC4-E4FB-4902-A5C7-4F9D73B2CE78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A1F257B-8E84-4E3A-98E9-A00B9889F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6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1DC1E-C635-4F51-B352-836145BA071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12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E6BAA2F-5204-4582-80DC-11DC0A48A555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4F7D7BF-5EE1-48CF-A6BA-5F9AC08E5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5E36AE2-8F16-43C8-9F5D-05D61295C175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84D4423-A920-463B-945B-1099C436C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7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D662A54-9EA3-42AB-9701-1BB365A3AAA5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5F2B3D5-0D83-4A06-80F6-55D6C3DF3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0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BDCDD9B-77D2-4935-B643-04C65283581D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5428023-BACB-4758-A601-B92507E9C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7361E21-243F-4259-8ABD-7CD870871F66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CEFD36D-8A58-4BB7-972D-2730E85B4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2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351790A-39E6-4B8D-8F29-FB01249EEF4D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7BE6B2D-03B9-445D-9D49-79649A969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1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0990488-25A5-42F2-BC29-2321AF5B3E5A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D666A0F-61B7-4568-A407-8AFD8DE91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5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AC5F36D-D3A8-4D8C-A518-C4292C1381E3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75AFBCD-4668-453D-A4DC-62F37CFC8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9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B1F90F4-5E2B-4339-941E-8DA8D032BB43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EEFCE28-68EE-4B5B-9D56-ADE2EEFD4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9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127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036CC-EF83-439A-9EAE-F825F9A3F9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77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563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8174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1536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3075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7396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2844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0427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7973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9238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36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23865-1E88-4F1D-9511-C799F7850A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21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595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287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822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663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565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174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1695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1718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636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858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6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20913-C6B0-4FF4-A8C5-8F26479A1A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14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22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62F58C-3409-4884-9D2E-5ABF876AE93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10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127D7D5-6A33-40B0-9597-D455B55F2B2F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648553A-FD0C-445B-8D11-C74FFAACC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5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7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6531FE-3374-4ECF-A892-15D3CAA05CA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97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8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C24CB0A-E4AD-425B-8968-C19E29AAC884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2E6C8BA-C2C6-4B90-B087-407BA7F92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11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2B724E9-7033-4C81-91DF-B18E41A29F4F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7916DF1-4C58-43DA-A07E-978739F3A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7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35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68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du21.cap.ru/home/4722/banners/shkolnoe-pitanie/polozenie%20ot%2029%20jule%202020%20pitanie.pdf" TargetMode="External"/><Relationship Id="rId7" Type="http://schemas.openxmlformats.org/officeDocument/2006/relationships/hyperlink" Target="http://edu21.cap.ru/home/4722/banners/shkolnoe-pitanie/plan%20rabot%20po%20organizacii%20gor%20pitaniya%20na%202020.docx" TargetMode="External"/><Relationship Id="rId2" Type="http://schemas.openxmlformats.org/officeDocument/2006/relationships/hyperlink" Target="http://edu21.cap.ru/home/4722/banners/shkolnoe-pitanie/31.08.2020%20menu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du21.cap.ru/home/4722/banners/shkolnoe-pitanie/ob%20organizacii%20pitaniya%20na%202020-2021.doc" TargetMode="External"/><Relationship Id="rId5" Type="http://schemas.openxmlformats.org/officeDocument/2006/relationships/hyperlink" Target="http://edu21.cap.ru/home/4722/%D0%B1%D1%83%D1%84%D0%B5%D1%82%D0%BD%D0%B0%D1%8F%20%D0%BF%D1%80%D0%BE%D0%B4%D1%83%D0%BA%D1%86%D0%B8%D1%8F.pdf" TargetMode="External"/><Relationship Id="rId4" Type="http://schemas.openxmlformats.org/officeDocument/2006/relationships/hyperlink" Target="http://edu21.cap.ru/home/4722/%D1%81%D0%BE%D0%B3%D0%BB%D0%B0%D1%81%D0%BE%D0%B2%D0%B0%D0%BD%D0%B8%D0%B5%20%D0%BF%D1%80%D0%B8%D0%BC%D0%B5%D1%80%D0%BD%D0%BE%D0%B3%D0%BE%20%D0%BC%D0%B5%D0%BD%D1%8E%20%D0%B7%D0%B8%D0%BC%D0%B0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2.xml"/><Relationship Id="rId4" Type="http://schemas.openxmlformats.org/officeDocument/2006/relationships/hyperlink" Target="https://www.prav-pit.ru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ctrTitle"/>
          </p:nvPr>
        </p:nvSpPr>
        <p:spPr>
          <a:xfrm>
            <a:off x="757970" y="3284987"/>
            <a:ext cx="7772400" cy="1470025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Семинар-практикум</a:t>
            </a:r>
            <a:r>
              <a:rPr lang="ru-RU" sz="400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«Организация горячего питания в школе»</a:t>
            </a:r>
            <a:r>
              <a:rPr lang="ru-RU" sz="400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dirty="0" smtClean="0">
              <a:solidFill>
                <a:srgbClr val="7030A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89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5" y="5085185"/>
            <a:ext cx="6440487" cy="1057275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ноябрь 2020</a:t>
            </a:r>
          </a:p>
        </p:txBody>
      </p:sp>
      <p:pic>
        <p:nvPicPr>
          <p:cNvPr id="3891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3" y="980728"/>
            <a:ext cx="2243151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323851" y="90492"/>
            <a:ext cx="8640638" cy="114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ru-RU" sz="24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Минобразования Чувашии</a:t>
            </a:r>
          </a:p>
          <a:p>
            <a:r>
              <a:rPr lang="ru-RU" altLang="ru-RU" sz="24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altLang="ru-RU" sz="24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r>
              <a:rPr lang="ru-RU" altLang="ru-RU" sz="24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 Чувашской Республике</a:t>
            </a:r>
          </a:p>
        </p:txBody>
      </p:sp>
    </p:spTree>
    <p:extLst>
      <p:ext uri="{BB962C8B-B14F-4D97-AF65-F5344CB8AC3E}">
        <p14:creationId xmlns:p14="http://schemas.microsoft.com/office/powerpoint/2010/main" val="8602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513" y="2060848"/>
            <a:ext cx="4151313" cy="3456731"/>
          </a:xfrm>
          <a:ln w="25400">
            <a:solidFill>
              <a:srgbClr val="6666FF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Государственный стандарт питания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основной документ, по системе организации питания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шеолах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Российской Федерации, и </a:t>
            </a:r>
            <a:r>
              <a:rPr lang="ru-RU" sz="1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обязателен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для исполнения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Основная цель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сохранение и укрепление здоровья детей.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 eaLnBrk="1" hangingPunct="1">
              <a:lnSpc>
                <a:spcPct val="80000"/>
              </a:lnSpc>
              <a:buFontTx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обеспечение безопасности, качества и доступности питания;</a:t>
            </a:r>
          </a:p>
          <a:p>
            <a:pPr algn="just" eaLnBrk="1" hangingPunct="1">
              <a:lnSpc>
                <a:spcPct val="80000"/>
              </a:lnSpc>
              <a:buFontTx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установление унифицированных требований к организации питания.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1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4860042" y="1340772"/>
            <a:ext cx="3851275" cy="4176439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Стандарт – это: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 Требования к: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безопасности;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составу, пищевой ценности;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объему, качеству питания;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условиям приема пищи.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Условия, обеспечивающие производство безопасного и качественного питания;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Условия, формирующие мотивацию к здоровому питанию.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115888"/>
            <a:ext cx="2509863" cy="153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97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3"/>
          <p:cNvSpPr>
            <a:spLocks noChangeArrowheads="1"/>
          </p:cNvSpPr>
          <p:nvPr/>
        </p:nvSpPr>
        <p:spPr bwMode="auto">
          <a:xfrm>
            <a:off x="430214" y="260351"/>
            <a:ext cx="8351837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нормативных документов, регламентирующих организацию горячего питания в школах (аутсорсинг)</a:t>
            </a:r>
            <a:endParaRPr lang="ru-RU" sz="1400" b="1">
              <a:solidFill>
                <a:srgbClr val="7030A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0963" name="Прямоугольник 4"/>
          <p:cNvSpPr>
            <a:spLocks noChangeArrowheads="1"/>
          </p:cNvSpPr>
          <p:nvPr/>
        </p:nvSpPr>
        <p:spPr bwMode="auto">
          <a:xfrm>
            <a:off x="342900" y="4868863"/>
            <a:ext cx="8496300" cy="152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ts val="1613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u="sng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Финансовая часть:</a:t>
            </a:r>
            <a:endParaRPr lang="ru-RU" sz="1400" b="1" u="sng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lnSpc>
                <a:spcPts val="1613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Соглашение на получение субсидии для организации бесплатного горячего питания;</a:t>
            </a:r>
            <a:endParaRPr lang="ru-RU" sz="1400" b="1">
              <a:solidFill>
                <a:srgbClr val="7030A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fontAlgn="base">
              <a:lnSpc>
                <a:spcPts val="1613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Контракт (договор) на организацию питания;</a:t>
            </a:r>
            <a:endParaRPr lang="ru-RU" sz="1400" b="1">
              <a:solidFill>
                <a:srgbClr val="7030A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fontAlgn="base">
              <a:lnSpc>
                <a:spcPts val="1613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Для оплаты: акты выполненных работ (оказанных услуг), табель учета посещаемости;</a:t>
            </a:r>
            <a:endParaRPr lang="ru-RU" sz="1400" b="1">
              <a:solidFill>
                <a:srgbClr val="7030A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fontAlgn="base">
              <a:lnSpc>
                <a:spcPts val="1613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Оплата должна осуществляться не менее 2 раз в месяц!!! </a:t>
            </a:r>
            <a:endParaRPr lang="ru-RU" sz="1400" b="1">
              <a:solidFill>
                <a:srgbClr val="7030A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0964" name="Прямоугольник 5"/>
          <p:cNvSpPr>
            <a:spLocks noChangeArrowheads="1"/>
          </p:cNvSpPr>
          <p:nvPr/>
        </p:nvSpPr>
        <p:spPr bwMode="auto">
          <a:xfrm>
            <a:off x="342901" y="1196975"/>
            <a:ext cx="8569325" cy="37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fontAlgn="base">
              <a:lnSpc>
                <a:spcPts val="1513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Примерное двенадцатидневное меню 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lnSpc>
                <a:spcPts val="1513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Положение об организации питания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образовательной организации;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 fontAlgn="base">
              <a:lnSpc>
                <a:spcPts val="1613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Бракеражная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комиссия</a:t>
            </a:r>
          </a:p>
          <a:p>
            <a:pPr marL="342900" indent="-342900" fontAlgn="base">
              <a:lnSpc>
                <a:spcPts val="1513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Копия письма Управления Федеральной службы по надзору в сфере защиты прав потребителей и благополучия по Чувашской Республики - Чувашии  от 23 апреля 2019  № 21-00-04/28-2448-2019 "О согласовании примерного двенадцатидневного меню на весенний сезон";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marL="342900" indent="-342900" algn="just" fontAlgn="base">
              <a:lnSpc>
                <a:spcPts val="1613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Письмо Управления Федеральной службы по надзору в сфере защиты прав потребителей и благополучия по Чувашской Республики - Чувашии  от 15 февраля 2019  № 21-00-04/28-1041-2019 "О согласовании примерного двенадцатидневного меню на осенне-зимний период"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marL="342900" indent="-342900" algn="just" fontAlgn="base">
              <a:lnSpc>
                <a:spcPts val="1613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Письмо Управления Федеральной службы по надзору в сфере защиты прав потребителей и благополучия по Чувашской Республики - Чувашии  от 3 сентября 2019  № 21-00-04/28-5494-2019 "О согласовании ассортимента дополнительного питания"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marL="342900" indent="-342900" fontAlgn="base">
              <a:lnSpc>
                <a:spcPts val="1613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 Локальные акты школы (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организация,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план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работы по организации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питания, комиссия по определению списочного состава  на получение льготного питания)</a:t>
            </a:r>
          </a:p>
        </p:txBody>
      </p:sp>
    </p:spTree>
    <p:extLst>
      <p:ext uri="{BB962C8B-B14F-4D97-AF65-F5344CB8AC3E}">
        <p14:creationId xmlns:p14="http://schemas.microsoft.com/office/powerpoint/2010/main" val="95974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31" y="654848"/>
            <a:ext cx="5472113" cy="561975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Требования к питанию в школе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11"/>
            <a:ext cx="8229600" cy="4608513"/>
          </a:xfrm>
        </p:spPr>
        <p:txBody>
          <a:bodyPr/>
          <a:lstStyle/>
          <a:p>
            <a:pPr marL="609600" indent="-609600" algn="just"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</a:rPr>
              <a:t>Школьник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</a:rPr>
              <a:t>должен получить </a:t>
            </a:r>
            <a:r>
              <a:rPr lang="ru-RU" sz="2400" dirty="0" smtClean="0">
                <a:latin typeface="Times New Roman" pitchFamily="18" charset="0"/>
              </a:rPr>
              <a:t>в школе 25-65% пищевых веществ, необходимых ему для нормального роста, развития;</a:t>
            </a:r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</a:rPr>
              <a:t>Должна проводится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</a:rPr>
              <a:t>профилактика</a:t>
            </a:r>
            <a:r>
              <a:rPr lang="ru-RU" sz="2400" dirty="0" smtClean="0">
                <a:latin typeface="Times New Roman" pitchFamily="18" charset="0"/>
              </a:rPr>
              <a:t> витаминной и микроэлементной недостаточности осуществляется в соответствии с действующими СанПиНами;</a:t>
            </a:r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</a:rPr>
              <a:t>В школах для детей и подростков от 7 до 18 лет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</a:rPr>
              <a:t>с постоянным пребыванием в образовательном учреждении 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itchFamily="18" charset="0"/>
              </a:rPr>
              <a:t>более 4 часов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</a:rPr>
              <a:t>, помимо организации основного питания</a:t>
            </a:r>
            <a:r>
              <a:rPr lang="ru-RU" sz="2400" dirty="0" smtClean="0">
                <a:latin typeface="Times New Roman" pitchFamily="18" charset="0"/>
              </a:rPr>
              <a:t>, должно быть организовано дополнительное питание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</a:rPr>
              <a:t> (например,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</a:rPr>
              <a:t>буфет)</a:t>
            </a:r>
            <a:r>
              <a:rPr lang="ru-RU" sz="2400" dirty="0" smtClean="0">
                <a:latin typeface="Times New Roman" pitchFamily="18" charset="0"/>
              </a:rPr>
              <a:t>;</a:t>
            </a:r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</a:rPr>
              <a:t>Ассортимент продуктов для дополнительного питания осуществляется путем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</a:rPr>
              <a:t>составления и утверждения </a:t>
            </a:r>
            <a:r>
              <a:rPr lang="ru-RU" sz="2400" dirty="0" smtClean="0">
                <a:latin typeface="Times New Roman" pitchFamily="18" charset="0"/>
              </a:rPr>
              <a:t>ассортиментных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</a:rPr>
              <a:t>перечней</a:t>
            </a:r>
            <a:r>
              <a:rPr lang="ru-RU" sz="2400" dirty="0" smtClean="0">
                <a:latin typeface="Times New Roman" pitchFamily="18" charset="0"/>
              </a:rPr>
              <a:t> пищевых продуктов для свободной продажи («буфетной продукции»).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ru-RU" sz="2400" dirty="0" smtClean="0">
              <a:latin typeface="Times New Roman" pitchFamily="18" charset="0"/>
            </a:endParaRPr>
          </a:p>
        </p:txBody>
      </p:sp>
      <p:pic>
        <p:nvPicPr>
          <p:cNvPr id="4403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303224"/>
            <a:ext cx="11525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64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2547396" y="1273909"/>
            <a:ext cx="4535488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Методы организации обслуживания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обучающихся в пунктах питания</a:t>
            </a:r>
          </a:p>
        </p:txBody>
      </p:sp>
      <p:sp>
        <p:nvSpPr>
          <p:cNvPr id="47107" name="Line 6"/>
          <p:cNvSpPr>
            <a:spLocks noChangeShapeType="1"/>
          </p:cNvSpPr>
          <p:nvPr/>
        </p:nvSpPr>
        <p:spPr bwMode="auto">
          <a:xfrm flipH="1">
            <a:off x="1979716" y="2260906"/>
            <a:ext cx="1584325" cy="1368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7108" name="Line 7"/>
          <p:cNvSpPr>
            <a:spLocks noChangeShapeType="1"/>
          </p:cNvSpPr>
          <p:nvPr/>
        </p:nvSpPr>
        <p:spPr bwMode="auto">
          <a:xfrm>
            <a:off x="5823659" y="2260885"/>
            <a:ext cx="1719263" cy="136842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7109" name="Rectangle 8"/>
          <p:cNvSpPr>
            <a:spLocks noChangeArrowheads="1"/>
          </p:cNvSpPr>
          <p:nvPr/>
        </p:nvSpPr>
        <p:spPr bwMode="auto">
          <a:xfrm>
            <a:off x="385466" y="3645046"/>
            <a:ext cx="4248150" cy="2303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организации выдачи </a:t>
            </a:r>
            <a:r>
              <a:rPr lang="ru-RU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пищи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предварительное накрывание столов;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 использованием линии раздачи,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том числе «шведский стол».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7110" name="Rectangle 9"/>
          <p:cNvSpPr>
            <a:spLocks noChangeArrowheads="1"/>
          </p:cNvSpPr>
          <p:nvPr/>
        </p:nvSpPr>
        <p:spPr bwMode="auto">
          <a:xfrm>
            <a:off x="4932040" y="3645046"/>
            <a:ext cx="3960812" cy="2303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доступности выбора </a:t>
            </a:r>
            <a:r>
              <a:rPr lang="ru-RU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блюд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утвержденное меню;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со свободным выбором блюд;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предварительный заказ</a:t>
            </a:r>
          </a:p>
        </p:txBody>
      </p:sp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75" y="580972"/>
            <a:ext cx="2276366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10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2898775" y="1038583"/>
            <a:ext cx="338455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организации питания</a:t>
            </a:r>
          </a:p>
        </p:txBody>
      </p:sp>
      <p:sp>
        <p:nvSpPr>
          <p:cNvPr id="48131" name="Line 6"/>
          <p:cNvSpPr>
            <a:spLocks noChangeShapeType="1"/>
          </p:cNvSpPr>
          <p:nvPr/>
        </p:nvSpPr>
        <p:spPr bwMode="auto">
          <a:xfrm flipH="1">
            <a:off x="2123728" y="1980459"/>
            <a:ext cx="1079500" cy="621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8132" name="Line 7"/>
          <p:cNvSpPr>
            <a:spLocks noChangeShapeType="1"/>
          </p:cNvSpPr>
          <p:nvPr/>
        </p:nvSpPr>
        <p:spPr bwMode="auto">
          <a:xfrm>
            <a:off x="5932263" y="1980459"/>
            <a:ext cx="934530" cy="621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8133" name="Rectangle 8"/>
          <p:cNvSpPr>
            <a:spLocks noChangeArrowheads="1"/>
          </p:cNvSpPr>
          <p:nvPr/>
        </p:nvSpPr>
        <p:spPr bwMode="auto">
          <a:xfrm>
            <a:off x="250052" y="2602269"/>
            <a:ext cx="4319587" cy="14414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Штатные подразделения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организации питания,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подчиненные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руководителю ОУ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CC66"/>
                </a:solidFill>
              </a:rPr>
              <a:t> </a:t>
            </a:r>
          </a:p>
        </p:txBody>
      </p:sp>
      <p:sp>
        <p:nvSpPr>
          <p:cNvPr id="48134" name="Rectangle 9"/>
          <p:cNvSpPr>
            <a:spLocks noChangeArrowheads="1"/>
          </p:cNvSpPr>
          <p:nvPr/>
        </p:nvSpPr>
        <p:spPr bwMode="auto">
          <a:xfrm>
            <a:off x="4850668" y="2602273"/>
            <a:ext cx="4032250" cy="13692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Специализированные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предприятия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организации питания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договору</a:t>
            </a:r>
          </a:p>
        </p:txBody>
      </p:sp>
      <p:sp>
        <p:nvSpPr>
          <p:cNvPr id="48142" name="Rectangle 24"/>
          <p:cNvSpPr>
            <a:spLocks noChangeArrowheads="1"/>
          </p:cNvSpPr>
          <p:nvPr/>
        </p:nvSpPr>
        <p:spPr bwMode="auto">
          <a:xfrm>
            <a:off x="5796167" y="4490247"/>
            <a:ext cx="2894013" cy="1801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>
                <a:solidFill>
                  <a:srgbClr val="000000"/>
                </a:solidFill>
                <a:latin typeface="Times New Roman" pitchFamily="18" charset="0"/>
              </a:rPr>
              <a:t>Минимальное отвлечение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>
                <a:solidFill>
                  <a:srgbClr val="000000"/>
                </a:solidFill>
                <a:latin typeface="Times New Roman" pitchFamily="18" charset="0"/>
              </a:rPr>
              <a:t>персонала ОУ от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>
                <a:solidFill>
                  <a:srgbClr val="000000"/>
                </a:solidFill>
                <a:latin typeface="Times New Roman" pitchFamily="18" charset="0"/>
              </a:rPr>
              <a:t>выполнения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>
                <a:solidFill>
                  <a:srgbClr val="000000"/>
                </a:solidFill>
                <a:latin typeface="Times New Roman" pitchFamily="18" charset="0"/>
              </a:rPr>
              <a:t>хозяйственных функций,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>
                <a:solidFill>
                  <a:srgbClr val="000000"/>
                </a:solidFill>
                <a:latin typeface="Times New Roman" pitchFamily="18" charset="0"/>
              </a:rPr>
              <a:t>формирование конкуренции,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>
                <a:solidFill>
                  <a:srgbClr val="000000"/>
                </a:solidFill>
                <a:latin typeface="Times New Roman" pitchFamily="18" charset="0"/>
              </a:rPr>
              <a:t>снижение</a:t>
            </a:r>
            <a:r>
              <a:rPr lang="ru-RU" b="1">
                <a:solidFill>
                  <a:srgbClr val="000000"/>
                </a:solidFill>
              </a:rPr>
              <a:t> </a:t>
            </a:r>
            <a:r>
              <a:rPr lang="ru-RU" sz="1400" b="1">
                <a:solidFill>
                  <a:srgbClr val="000000"/>
                </a:solidFill>
                <a:latin typeface="Times New Roman" pitchFamily="18" charset="0"/>
              </a:rPr>
              <a:t>бюджетных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>
                <a:solidFill>
                  <a:srgbClr val="000000"/>
                </a:solidFill>
                <a:latin typeface="Times New Roman" pitchFamily="18" charset="0"/>
              </a:rPr>
              <a:t>затрат на организацию питания</a:t>
            </a:r>
          </a:p>
        </p:txBody>
      </p:sp>
      <p:sp>
        <p:nvSpPr>
          <p:cNvPr id="48143" name="Line 26"/>
          <p:cNvSpPr>
            <a:spLocks noChangeShapeType="1"/>
          </p:cNvSpPr>
          <p:nvPr/>
        </p:nvSpPr>
        <p:spPr bwMode="auto">
          <a:xfrm>
            <a:off x="6948267" y="4018811"/>
            <a:ext cx="294879" cy="4465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8144" name="Rectangle 14"/>
          <p:cNvSpPr>
            <a:spLocks noChangeArrowheads="1"/>
          </p:cNvSpPr>
          <p:nvPr/>
        </p:nvSpPr>
        <p:spPr bwMode="auto">
          <a:xfrm>
            <a:off x="1478072" y="4581150"/>
            <a:ext cx="2493962" cy="1490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приёме в столовой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наличных денег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обязательна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онлайн касса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(либо безнал)</a:t>
            </a:r>
          </a:p>
        </p:txBody>
      </p:sp>
      <p:pic>
        <p:nvPicPr>
          <p:cNvPr id="4814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97" y="532837"/>
            <a:ext cx="2360771" cy="143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6598157" y="377872"/>
            <a:ext cx="2317750" cy="128031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Ответственность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руководителя  ОУ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ст. 37 ФЗ 273</a:t>
            </a:r>
          </a:p>
        </p:txBody>
      </p:sp>
    </p:spTree>
    <p:extLst>
      <p:ext uri="{BB962C8B-B14F-4D97-AF65-F5344CB8AC3E}">
        <p14:creationId xmlns:p14="http://schemas.microsoft.com/office/powerpoint/2010/main" val="112651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908723"/>
            <a:ext cx="7416824" cy="85090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</a:rPr>
              <a:t>Нормативная база школы 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</a:rPr>
              <a:t>по формированию 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</a:rPr>
              <a:t>культуры здорового питания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564908"/>
            <a:ext cx="8229600" cy="37004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</a:rPr>
              <a:t>Локальные акты школы (приказы, положения и пр.), обеспечивающие реализацию данного направления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</a:rPr>
              <a:t>2. Разделы в основной образовательной программе, программе воспитательной работы. Программе формирования культуры здорового и безопасного образа жизни, разрабатываемой в ходе введения новых федеральных государственных образовательных стандартов, учебных планах по предметам, дисциплинам, публичном докладе об итогах деятельности школы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dirty="0" smtClean="0">
              <a:solidFill>
                <a:srgbClr val="7030A0"/>
              </a:solidFill>
              <a:latin typeface="Times New Roman" pitchFamily="18" charset="0"/>
            </a:endParaRPr>
          </a:p>
        </p:txBody>
      </p:sp>
      <p:pic>
        <p:nvPicPr>
          <p:cNvPr id="4915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56"/>
            <a:ext cx="2261519" cy="137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86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187625" y="1916832"/>
            <a:ext cx="699378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Calibri" pitchFamily="34" charset="0"/>
              </a:rPr>
              <a:t>РАЗДЕЛ 3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sng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правильно организовать питание в школе </a:t>
            </a: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(краткие руководства </a:t>
            </a: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горячего питания в школе)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2909197" cy="165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74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4288"/>
            <a:ext cx="2088232" cy="118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2195736" y="212128"/>
            <a:ext cx="6810508" cy="91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Суточное потребление белков, жиров и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углеводов обучающимися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общеобразовательных организаций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163067"/>
              </p:ext>
            </p:extLst>
          </p:nvPr>
        </p:nvGraphicFramePr>
        <p:xfrm>
          <a:off x="107506" y="1556803"/>
          <a:ext cx="8928991" cy="4868849"/>
        </p:xfrm>
        <a:graphic>
          <a:graphicData uri="http://schemas.openxmlformats.org/drawingml/2006/table">
            <a:tbl>
              <a:tblPr firstRow="1" firstCol="1" bandRow="1"/>
              <a:tblGrid>
                <a:gridCol w="1024639"/>
                <a:gridCol w="1171015"/>
                <a:gridCol w="1171015"/>
                <a:gridCol w="1097827"/>
                <a:gridCol w="1463769"/>
                <a:gridCol w="3000726"/>
              </a:tblGrid>
              <a:tr h="7727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9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Прием пищи</a:t>
                      </a:r>
                      <a:endParaRPr lang="ru-RU" sz="190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9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Классы</a:t>
                      </a:r>
                      <a:endParaRPr lang="ru-RU" sz="190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9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Белки, г</a:t>
                      </a:r>
                      <a:endParaRPr lang="ru-RU" sz="190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9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Жиры, г</a:t>
                      </a:r>
                      <a:endParaRPr lang="ru-RU" sz="190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9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Углеводы, г</a:t>
                      </a:r>
                      <a:endParaRPr lang="ru-RU" sz="190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9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Ассортимент 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9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продуктов, блюд</a:t>
                      </a:r>
                      <a:endParaRPr lang="ru-RU" sz="190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5954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9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Завтрак</a:t>
                      </a:r>
                      <a:endParaRPr lang="ru-RU" sz="190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9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1–4 классы</a:t>
                      </a:r>
                      <a:endParaRPr lang="ru-RU" sz="190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9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12–16</a:t>
                      </a:r>
                      <a:endParaRPr lang="ru-RU" sz="190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9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12–16</a:t>
                      </a:r>
                      <a:endParaRPr lang="ru-RU" sz="190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9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48–60</a:t>
                      </a:r>
                      <a:endParaRPr lang="ru-RU" sz="190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9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Крупяные и творожные блюда, мясные или рыбные блюда, молочные продукты (в том числе сыр, сливочное масло), блюда из яиц, овощи (свежие, тушеные, отварные), макаронные изделия и напитки</a:t>
                      </a:r>
                      <a:endParaRPr lang="ru-RU" sz="190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401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900" baseline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старшие классы</a:t>
                      </a:r>
                      <a:endParaRPr lang="ru-RU" sz="1900" baseline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900" baseline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15–20</a:t>
                      </a:r>
                      <a:endParaRPr lang="ru-RU" sz="1900" baseline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9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15–20</a:t>
                      </a:r>
                      <a:endParaRPr lang="ru-RU" sz="190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9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60–80</a:t>
                      </a:r>
                      <a:endParaRPr lang="ru-RU" sz="190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964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9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Обед</a:t>
                      </a:r>
                      <a:endParaRPr lang="ru-RU" sz="190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900" baseline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1–11 классы</a:t>
                      </a:r>
                      <a:endParaRPr lang="ru-RU" sz="1900" baseline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900" baseline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20–25</a:t>
                      </a:r>
                      <a:endParaRPr lang="ru-RU" sz="1900" baseline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9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20–25</a:t>
                      </a:r>
                      <a:endParaRPr lang="ru-RU" sz="190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9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80–100</a:t>
                      </a:r>
                      <a:endParaRPr lang="ru-RU" sz="190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9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Закуски (салат или свежие овощи), горячее первое, второе блюдо и напиток</a:t>
                      </a:r>
                      <a:endParaRPr lang="ru-RU" sz="190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32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7" y="145503"/>
            <a:ext cx="2062729" cy="117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124979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Рекомендации по организации питания обучающихся в условиях сохранения рисков распространения COVID-19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64" y="1556795"/>
            <a:ext cx="4104456" cy="28968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73019"/>
            <a:ext cx="4392488" cy="3035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65064" y="1556795"/>
            <a:ext cx="4104456" cy="289686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265064" y="1484801"/>
            <a:ext cx="4104456" cy="296887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32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7" y="145503"/>
            <a:ext cx="2062729" cy="117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124979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Требования к работникам столовой 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общеобразовательных организациях</a:t>
            </a:r>
            <a:endParaRPr lang="ru-RU" kern="0" dirty="0" smtClean="0">
              <a:solidFill>
                <a:srgbClr val="7030A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52027"/>
            <a:ext cx="4359598" cy="46225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104" y="1627312"/>
            <a:ext cx="3256987" cy="45987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13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333379"/>
            <a:ext cx="2716165" cy="165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Заголовок 1"/>
          <p:cNvSpPr txBox="1">
            <a:spLocks/>
          </p:cNvSpPr>
          <p:nvPr/>
        </p:nvSpPr>
        <p:spPr bwMode="auto">
          <a:xfrm>
            <a:off x="755577" y="2420888"/>
            <a:ext cx="8066087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РАЗДЕЛ 1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Нормативно-правовое регулирование вопросов школьного питания</a:t>
            </a:r>
            <a:r>
              <a:rPr lang="ru-RU" sz="4400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endParaRPr lang="ru-RU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5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7" y="145503"/>
            <a:ext cx="2062729" cy="117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124979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Рекомендации по организации питания обучающихся в условиях сохранения рисков распространения COVID-19</a:t>
            </a:r>
            <a:endParaRPr lang="ru-RU" kern="0" dirty="0" smtClean="0">
              <a:solidFill>
                <a:srgbClr val="7030A0"/>
              </a:solidFill>
            </a:endParaRPr>
          </a:p>
        </p:txBody>
      </p:sp>
      <p:graphicFrame>
        <p:nvGraphicFramePr>
          <p:cNvPr id="8" name="Объект 1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14498194"/>
              </p:ext>
            </p:extLst>
          </p:nvPr>
        </p:nvGraphicFramePr>
        <p:xfrm>
          <a:off x="25172" y="1136756"/>
          <a:ext cx="9039225" cy="5693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013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7" y="145503"/>
            <a:ext cx="2062729" cy="117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260648"/>
            <a:ext cx="60576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Холодный цех</a:t>
            </a:r>
            <a:endParaRPr lang="ru-RU" kern="0" dirty="0" smtClean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899592" y="1772816"/>
            <a:ext cx="7281819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buFont typeface="Arial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Среднетемпературные холодильные шкафы</a:t>
            </a:r>
          </a:p>
          <a:p>
            <a:pPr marL="342900" lvl="0" indent="-342900" fontAlgn="base">
              <a:lnSpc>
                <a:spcPct val="150000"/>
              </a:lnSpc>
              <a:buFont typeface="Arial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Универсальный механический привод или (и) овощерезательная машина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​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150000"/>
              </a:lnSpc>
              <a:buFont typeface="Arial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Производственные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столы (не менее двух)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150000"/>
              </a:lnSpc>
              <a:buFont typeface="Arial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Моечная ванна</a:t>
            </a:r>
          </a:p>
          <a:p>
            <a:pPr marL="342900" lvl="0" indent="-342900" fontAlgn="base">
              <a:lnSpc>
                <a:spcPct val="150000"/>
              </a:lnSpc>
              <a:buFont typeface="Arial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Раковина для мытья рук</a:t>
            </a:r>
          </a:p>
          <a:p>
            <a:pPr marL="342900" lvl="0" indent="-342900" fontAlgn="base">
              <a:lnSpc>
                <a:spcPct val="150000"/>
              </a:lnSpc>
              <a:buFont typeface="Arial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Контрольные весы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​</a:t>
            </a:r>
          </a:p>
        </p:txBody>
      </p:sp>
      <p:pic>
        <p:nvPicPr>
          <p:cNvPr id="9" name="Picture 2" descr="https://powerpoint.officeapps.live.com/pods/GetClipboardImage.ashx?Id=efe8e26e-51b0-4cc5-a7b2-aca05936be3d&amp;DC=PNL1&amp;wdoverrides=GetClipboardImageEnabled:tru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60"/>
          <a:stretch/>
        </p:blipFill>
        <p:spPr bwMode="auto">
          <a:xfrm>
            <a:off x="725792" y="5215658"/>
            <a:ext cx="7455619" cy="156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powerpoint.officeapps.live.com/pods/GetClipboardImage.ashx?Id=efe8e26e-51b0-4cc5-a7b2-aca05936be3d&amp;DC=PNL1&amp;wdoverrides=GetClipboardImageEnabled:tru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0" t="49430" b="28601"/>
          <a:stretch/>
        </p:blipFill>
        <p:spPr bwMode="auto">
          <a:xfrm>
            <a:off x="7373856" y="3296460"/>
            <a:ext cx="1615110" cy="160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13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7" y="145503"/>
            <a:ext cx="2062729" cy="117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145501"/>
            <a:ext cx="5400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Горячий цех​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kern="0" dirty="0" smtClean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899592" y="1604514"/>
            <a:ext cx="7281819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buFont typeface="Arial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Пароконвектомат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spcBef>
                <a:spcPct val="20000"/>
              </a:spcBef>
              <a:buFont typeface="Arial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Духовой (жарочный) шкаф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spcBef>
                <a:spcPct val="20000"/>
              </a:spcBef>
              <a:buFont typeface="Arial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Электрическая плита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​</a:t>
            </a:r>
          </a:p>
          <a:p>
            <a:pPr marL="342900" lvl="0" indent="-342900" fontAlgn="base">
              <a:spcBef>
                <a:spcPct val="20000"/>
              </a:spcBef>
              <a:buFont typeface="Arial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Электрическая сковорода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​</a:t>
            </a:r>
          </a:p>
          <a:p>
            <a:pPr marL="342900" lvl="0" indent="-342900" fontAlgn="base">
              <a:spcBef>
                <a:spcPct val="20000"/>
              </a:spcBef>
              <a:buFont typeface="Arial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Электрокотел​</a:t>
            </a:r>
          </a:p>
          <a:p>
            <a:pPr marL="342900" lvl="0" indent="-342900" fontAlgn="base">
              <a:spcBef>
                <a:spcPct val="20000"/>
              </a:spcBef>
              <a:buFont typeface="Arial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Производственные столы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spcBef>
                <a:spcPct val="20000"/>
              </a:spcBef>
              <a:buFont typeface="Arial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 менее двух: для сырой и готовой продукции)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​</a:t>
            </a:r>
          </a:p>
          <a:p>
            <a:pPr marL="342900" lvl="0" indent="-342900" fontAlgn="base">
              <a:spcBef>
                <a:spcPct val="20000"/>
              </a:spcBef>
              <a:buFont typeface="Arial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Контрольные весы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​</a:t>
            </a:r>
          </a:p>
          <a:p>
            <a:pPr marL="342900" lvl="0" indent="-342900" fontAlgn="base">
              <a:spcBef>
                <a:spcPct val="20000"/>
              </a:spcBef>
              <a:buFont typeface="Arial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Раковина для мытья рук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​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16" y="5009081"/>
            <a:ext cx="1667818" cy="150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s://powerpoint.officeapps.live.com/pods/GetClipboardImage.ashx?Id=4bbf0c77-179b-437f-81f4-d22b5b607ee8&amp;DC=PNL1&amp;wdoverrides=GetClipboardImageEnabled:tru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8" t="76705" r="18941"/>
          <a:stretch/>
        </p:blipFill>
        <p:spPr bwMode="auto">
          <a:xfrm>
            <a:off x="2651391" y="4911316"/>
            <a:ext cx="6050699" cy="170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powerpoint.officeapps.live.com/pods/GetClipboardImage.ashx?Id=4bbf0c77-179b-437f-81f4-d22b5b607ee8&amp;DC=PNL1&amp;wdoverrides=GetClipboardImageEnabled:tru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3" t="3429" r="1" b="25609"/>
          <a:stretch/>
        </p:blipFill>
        <p:spPr bwMode="auto">
          <a:xfrm>
            <a:off x="7633791" y="41295"/>
            <a:ext cx="1435221" cy="477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57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7" y="145503"/>
            <a:ext cx="2062729" cy="117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2066218"/>
              </p:ext>
            </p:extLst>
          </p:nvPr>
        </p:nvGraphicFramePr>
        <p:xfrm>
          <a:off x="30863" y="1319288"/>
          <a:ext cx="9115425" cy="5422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115616" y="190683"/>
            <a:ext cx="7931224" cy="718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Контроль качества продуктов питания,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полуфабрикатов и готовой продукции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99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7" y="145503"/>
            <a:ext cx="2062729" cy="117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325033"/>
            <a:ext cx="6336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Режим питания по приемам пищи</a:t>
            </a:r>
            <a:endParaRPr lang="ru-RU" kern="0" dirty="0" smtClean="0">
              <a:solidFill>
                <a:srgbClr val="7030A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352083"/>
              </p:ext>
            </p:extLst>
          </p:nvPr>
        </p:nvGraphicFramePr>
        <p:xfrm>
          <a:off x="186374" y="1556799"/>
          <a:ext cx="8784978" cy="464548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080121"/>
                <a:gridCol w="1584176"/>
                <a:gridCol w="1656184"/>
                <a:gridCol w="1080120"/>
                <a:gridCol w="1656184"/>
                <a:gridCol w="1728193"/>
              </a:tblGrid>
              <a:tr h="473585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смена</a:t>
                      </a:r>
                      <a:endParaRPr lang="ru-RU" sz="2400" b="1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смена</a:t>
                      </a:r>
                      <a:endParaRPr lang="ru-RU" sz="2400" b="1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8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Прием пищи</a:t>
                      </a:r>
                      <a:endParaRPr lang="ru-RU" sz="1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Часы приема</a:t>
                      </a:r>
                      <a:endParaRPr lang="ru-RU" sz="1900" b="1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суточной калорийности</a:t>
                      </a:r>
                      <a:endParaRPr lang="ru-RU" sz="1900" b="1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Прием пищи</a:t>
                      </a:r>
                      <a:endParaRPr lang="ru-RU" sz="1900" b="1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Часы приема</a:t>
                      </a:r>
                      <a:endParaRPr lang="ru-RU" sz="1900" b="1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суточной калорийности</a:t>
                      </a:r>
                      <a:endParaRPr lang="ru-RU" sz="1900" b="1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258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Завтрак</a:t>
                      </a:r>
                      <a:endParaRPr lang="ru-RU" sz="1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9.30 </a:t>
                      </a:r>
                      <a:r>
                        <a:rPr lang="ru-RU" sz="19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11.00</a:t>
                      </a:r>
                      <a:endParaRPr lang="ru-RU" sz="1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20-25</a:t>
                      </a:r>
                      <a:endParaRPr lang="ru-RU" sz="1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Завтрак</a:t>
                      </a:r>
                      <a:endParaRPr lang="ru-RU" sz="1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7.30 </a:t>
                      </a:r>
                      <a:r>
                        <a:rPr lang="ru-RU" sz="19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8.30</a:t>
                      </a:r>
                      <a:endParaRPr lang="ru-RU" sz="1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20-25</a:t>
                      </a:r>
                      <a:endParaRPr lang="ru-RU" sz="1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258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Обед</a:t>
                      </a:r>
                      <a:endParaRPr lang="ru-RU" sz="1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13.30 </a:t>
                      </a:r>
                      <a:r>
                        <a:rPr lang="ru-RU" sz="19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14.30</a:t>
                      </a:r>
                      <a:endParaRPr lang="ru-RU" sz="1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Обед</a:t>
                      </a:r>
                      <a:endParaRPr lang="ru-RU" sz="1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12.30 </a:t>
                      </a:r>
                      <a:r>
                        <a:rPr lang="ru-RU" sz="19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13.30</a:t>
                      </a:r>
                      <a:endParaRPr lang="ru-RU" sz="1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30-35</a:t>
                      </a:r>
                      <a:endParaRPr lang="ru-RU" sz="19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258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Полдник</a:t>
                      </a:r>
                      <a:endParaRPr lang="ru-RU" sz="1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15.30 </a:t>
                      </a:r>
                      <a:r>
                        <a:rPr lang="ru-RU" sz="19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16.30</a:t>
                      </a:r>
                      <a:endParaRPr lang="ru-RU" sz="1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9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10-15</a:t>
                      </a:r>
                      <a:endParaRPr lang="ru-RU" sz="1900" b="1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Полдник</a:t>
                      </a:r>
                      <a:endParaRPr lang="ru-RU" sz="1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15.30 </a:t>
                      </a:r>
                      <a:r>
                        <a:rPr lang="ru-RU" sz="19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16.30</a:t>
                      </a:r>
                      <a:endParaRPr lang="ru-RU" sz="1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10-15</a:t>
                      </a:r>
                      <a:endParaRPr lang="ru-RU" sz="1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258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Ужин</a:t>
                      </a:r>
                      <a:endParaRPr lang="ru-RU" sz="1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18.30 </a:t>
                      </a:r>
                      <a:r>
                        <a:rPr lang="ru-RU" sz="19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19.30</a:t>
                      </a:r>
                      <a:endParaRPr lang="ru-RU" sz="1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20-25</a:t>
                      </a:r>
                      <a:endParaRPr lang="ru-RU" sz="1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Ужин</a:t>
                      </a:r>
                      <a:endParaRPr lang="ru-RU" sz="1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18.30 </a:t>
                      </a:r>
                      <a:r>
                        <a:rPr lang="ru-RU" sz="19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19.30</a:t>
                      </a:r>
                      <a:endParaRPr lang="ru-RU" sz="1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20-25</a:t>
                      </a:r>
                      <a:endParaRPr lang="ru-RU" sz="19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66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7" y="145503"/>
            <a:ext cx="2062729" cy="117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145511"/>
            <a:ext cx="627159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школе должны быть следующие документы </a:t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 вопросам организации питания:</a:t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kern="0" dirty="0" smtClean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899592" y="1604503"/>
            <a:ext cx="7281819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  об организации питания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об организации питания обучающихся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руководителя общеобразовательного учреждения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 работы комиссий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заседания комиссии по льготному питанию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Табель по учету питающихся (в бухгалтерии)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приема пищи обучающимися в школьной столовой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дежурства учителей в школьной столовой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 по итогам проверок</a:t>
            </a:r>
          </a:p>
        </p:txBody>
      </p:sp>
    </p:spTree>
    <p:extLst>
      <p:ext uri="{BB962C8B-B14F-4D97-AF65-F5344CB8AC3E}">
        <p14:creationId xmlns:p14="http://schemas.microsoft.com/office/powerpoint/2010/main" val="276060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2079EB1-1483-4AF9-AB10-7D155F547C4C}"/>
              </a:ext>
            </a:extLst>
          </p:cNvPr>
          <p:cNvSpPr txBox="1"/>
          <p:nvPr/>
        </p:nvSpPr>
        <p:spPr>
          <a:xfrm>
            <a:off x="179512" y="1381540"/>
            <a:ext cx="8640960" cy="3241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РАЗДЕЛ 5</a:t>
            </a:r>
          </a:p>
          <a:p>
            <a:pPr marL="758825" lvl="2" indent="-228600" algn="ctr" fontAlgn="base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0000"/>
              <a:defRPr/>
            </a:pPr>
            <a:r>
              <a:rPr lang="ru-RU" altLang="ru-RU" sz="3200" b="1" dirty="0" smtClean="0">
                <a:solidFill>
                  <a:srgbClr val="1F497D"/>
                </a:solidFill>
                <a:latin typeface="Arial Black" pitchFamily="34" charset="0"/>
              </a:rPr>
              <a:t>Питание </a:t>
            </a:r>
            <a:r>
              <a:rPr lang="ru-RU" altLang="ru-RU" sz="3200" b="1" dirty="0">
                <a:solidFill>
                  <a:srgbClr val="1F497D"/>
                </a:solidFill>
                <a:latin typeface="Arial Black" pitchFamily="34" charset="0"/>
              </a:rPr>
              <a:t>— проблема </a:t>
            </a:r>
            <a:endParaRPr lang="ru-RU" altLang="ru-RU" sz="3200" b="1" dirty="0" smtClean="0">
              <a:solidFill>
                <a:srgbClr val="1F497D"/>
              </a:solidFill>
              <a:latin typeface="Arial Black" pitchFamily="34" charset="0"/>
            </a:endParaRPr>
          </a:p>
          <a:p>
            <a:pPr marL="758825" lvl="2" indent="-228600" algn="ctr" fontAlgn="base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0000"/>
              <a:defRPr/>
            </a:pPr>
            <a:r>
              <a:rPr lang="ru-RU" altLang="ru-RU" sz="3200" b="1" dirty="0" smtClean="0">
                <a:solidFill>
                  <a:srgbClr val="1F497D"/>
                </a:solidFill>
                <a:latin typeface="Arial Black" pitchFamily="34" charset="0"/>
              </a:rPr>
              <a:t>не </a:t>
            </a:r>
            <a:r>
              <a:rPr lang="ru-RU" altLang="ru-RU" sz="3200" b="1" dirty="0">
                <a:solidFill>
                  <a:srgbClr val="1F497D"/>
                </a:solidFill>
                <a:latin typeface="Arial Black" pitchFamily="34" charset="0"/>
              </a:rPr>
              <a:t>только медицинская, </a:t>
            </a:r>
            <a:endParaRPr lang="ru-RU" altLang="ru-RU" sz="3200" b="1" dirty="0" smtClean="0">
              <a:solidFill>
                <a:srgbClr val="1F497D"/>
              </a:solidFill>
              <a:latin typeface="Arial Black" pitchFamily="34" charset="0"/>
            </a:endParaRPr>
          </a:p>
          <a:p>
            <a:pPr marL="758825" lvl="2" indent="-228600" algn="ctr" fontAlgn="base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0000"/>
              <a:defRPr/>
            </a:pPr>
            <a:r>
              <a:rPr lang="ru-RU" altLang="ru-RU" sz="3200" b="1" dirty="0" smtClean="0">
                <a:solidFill>
                  <a:srgbClr val="1F497D"/>
                </a:solidFill>
                <a:latin typeface="Arial Black" pitchFamily="34" charset="0"/>
              </a:rPr>
              <a:t>не </a:t>
            </a:r>
            <a:r>
              <a:rPr lang="ru-RU" altLang="ru-RU" sz="3200" b="1" dirty="0">
                <a:solidFill>
                  <a:srgbClr val="1F497D"/>
                </a:solidFill>
                <a:latin typeface="Arial Black" pitchFamily="34" charset="0"/>
              </a:rPr>
              <a:t>только общественная, </a:t>
            </a:r>
          </a:p>
          <a:p>
            <a:pPr marL="758825" lvl="2" indent="-228600" algn="ctr" fontAlgn="base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0000"/>
              <a:defRPr/>
            </a:pPr>
            <a:r>
              <a:rPr lang="ru-RU" altLang="ru-RU" sz="3200" b="1" dirty="0">
                <a:solidFill>
                  <a:srgbClr val="1F497D"/>
                </a:solidFill>
                <a:latin typeface="Arial Black" pitchFamily="34" charset="0"/>
              </a:rPr>
              <a:t>	но и общекультурная, </a:t>
            </a:r>
          </a:p>
          <a:p>
            <a:pPr marL="758825" lvl="2" indent="-228600" algn="ctr" fontAlgn="base">
              <a:spcBef>
                <a:spcPts val="400"/>
              </a:spcBef>
              <a:spcAft>
                <a:spcPct val="0"/>
              </a:spcAft>
              <a:buClr>
                <a:srgbClr val="8064A2"/>
              </a:buClr>
              <a:buSzPct val="60000"/>
              <a:defRPr/>
            </a:pPr>
            <a:r>
              <a:rPr lang="ru-RU" altLang="ru-RU" sz="3200" b="1" dirty="0">
                <a:solidFill>
                  <a:srgbClr val="1F497D"/>
                </a:solidFill>
                <a:latin typeface="Arial Black" pitchFamily="34" charset="0"/>
              </a:rPr>
              <a:t>проблема каждого из </a:t>
            </a:r>
            <a:r>
              <a:rPr lang="ru-RU" altLang="ru-RU" sz="3200" b="1" dirty="0" smtClean="0">
                <a:solidFill>
                  <a:srgbClr val="1F497D"/>
                </a:solidFill>
                <a:latin typeface="Arial Black" pitchFamily="34" charset="0"/>
              </a:rPr>
              <a:t>нас</a:t>
            </a:r>
            <a:r>
              <a:rPr lang="ru-RU" altLang="ru-RU" sz="3200" dirty="0" smtClean="0">
                <a:solidFill>
                  <a:srgbClr val="1F497D"/>
                </a:solidFill>
                <a:latin typeface="Arial Black" pitchFamily="34" charset="0"/>
              </a:rPr>
              <a:t> </a:t>
            </a:r>
            <a:endParaRPr lang="ru-RU" altLang="ru-RU" sz="3200" dirty="0">
              <a:solidFill>
                <a:srgbClr val="1F497D"/>
              </a:solidFill>
              <a:latin typeface="Arial Black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2812392" cy="16772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1760" y="4581142"/>
            <a:ext cx="620598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В.А. </a:t>
            </a:r>
            <a:r>
              <a:rPr lang="ru-RU" sz="1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Тутельян</a:t>
            </a:r>
            <a:r>
              <a:rPr lang="ru-RU" sz="1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r"/>
            <a:r>
              <a:rPr lang="ru-RU" sz="1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Доктор медицинских наук,</a:t>
            </a:r>
          </a:p>
          <a:p>
            <a:pPr algn="r"/>
            <a:r>
              <a:rPr lang="ru-RU" sz="1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Профессор,</a:t>
            </a:r>
          </a:p>
          <a:p>
            <a:pPr algn="r"/>
            <a:r>
              <a:rPr lang="ru-RU" sz="1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Академик Российской Академии Медицинских Наук, директор института Питания РАМ</a:t>
            </a:r>
          </a:p>
        </p:txBody>
      </p:sp>
    </p:spTree>
    <p:extLst>
      <p:ext uri="{BB962C8B-B14F-4D97-AF65-F5344CB8AC3E}">
        <p14:creationId xmlns:p14="http://schemas.microsoft.com/office/powerpoint/2010/main" val="281827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1" y="296749"/>
            <a:ext cx="80648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 Black" pitchFamily="34" charset="0"/>
              </a:rPr>
              <a:t>ВСЕРОССИЙСКАЯ ПРОГРАММА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Arial Black" pitchFamily="34" charset="0"/>
              </a:rPr>
              <a:t>«РАЗГОВОР О ПРАВИЛЬНОМ ПИТАНИИ»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62648" y="1552938"/>
            <a:ext cx="7429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Учредители программы: </a:t>
            </a:r>
          </a:p>
          <a:p>
            <a:r>
              <a:rPr lang="ru-RU" sz="1600" dirty="0">
                <a:solidFill>
                  <a:srgbClr val="11202A"/>
                </a:solidFill>
                <a:latin typeface="Arial" pitchFamily="34" charset="0"/>
                <a:cs typeface="Arial" pitchFamily="34" charset="0"/>
              </a:rPr>
              <a:t>Институт возрастной физиологии Российской Академии Образования;</a:t>
            </a:r>
          </a:p>
          <a:p>
            <a:r>
              <a:rPr lang="ru-RU" sz="1600" dirty="0">
                <a:solidFill>
                  <a:srgbClr val="11202A"/>
                </a:solidFill>
                <a:latin typeface="Arial" pitchFamily="34" charset="0"/>
                <a:cs typeface="Arial" pitchFamily="34" charset="0"/>
              </a:rPr>
              <a:t>Компания </a:t>
            </a:r>
            <a:r>
              <a:rPr lang="en-US" sz="1600" dirty="0">
                <a:solidFill>
                  <a:srgbClr val="11202A"/>
                </a:solidFill>
                <a:latin typeface="Arial" pitchFamily="34" charset="0"/>
                <a:cs typeface="Arial" pitchFamily="34" charset="0"/>
              </a:rPr>
              <a:t>NESTLE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71576" y="2660934"/>
            <a:ext cx="75649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Миссия программы:</a:t>
            </a:r>
          </a:p>
          <a:p>
            <a:r>
              <a:rPr lang="ru-RU" sz="1600" dirty="0">
                <a:solidFill>
                  <a:srgbClr val="11202A"/>
                </a:solidFill>
                <a:latin typeface="Arial" pitchFamily="34" charset="0"/>
                <a:cs typeface="Arial" pitchFamily="34" charset="0"/>
              </a:rPr>
              <a:t>Правильное питание – основа здорового образа жизни.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67112" y="3665173"/>
            <a:ext cx="74973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11202A"/>
                </a:solidFill>
                <a:latin typeface="Arial" pitchFamily="34" charset="0"/>
                <a:cs typeface="Arial" pitchFamily="34" charset="0"/>
              </a:rPr>
              <a:t>Чувашия участвует в программе </a:t>
            </a:r>
            <a:r>
              <a:rPr lang="ru-RU" sz="16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с 2015 года </a:t>
            </a:r>
            <a:r>
              <a:rPr lang="ru-RU" sz="1600" dirty="0">
                <a:solidFill>
                  <a:srgbClr val="11202A"/>
                </a:solidFill>
                <a:latin typeface="Arial" pitchFamily="34" charset="0"/>
                <a:cs typeface="Arial" pitchFamily="34" charset="0"/>
              </a:rPr>
              <a:t>на основании соглашения между Минобразования Чувашии и </a:t>
            </a:r>
            <a:r>
              <a:rPr lang="ru-RU" sz="1600" dirty="0" smtClean="0">
                <a:solidFill>
                  <a:srgbClr val="11202A"/>
                </a:solidFill>
                <a:latin typeface="Arial" pitchFamily="34" charset="0"/>
                <a:cs typeface="Arial" pitchFamily="34" charset="0"/>
              </a:rPr>
              <a:t>Фондом </a:t>
            </a:r>
            <a:r>
              <a:rPr lang="ru-RU" sz="1600" dirty="0">
                <a:solidFill>
                  <a:srgbClr val="11202A"/>
                </a:solidFill>
                <a:latin typeface="Arial" pitchFamily="34" charset="0"/>
                <a:cs typeface="Arial" pitchFamily="34" charset="0"/>
              </a:rPr>
              <a:t>поддержки социальных и культурных программ </a:t>
            </a:r>
            <a:endParaRPr lang="en-US" sz="1600" dirty="0">
              <a:solidFill>
                <a:srgbClr val="11202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62649" y="4844299"/>
            <a:ext cx="7429832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74 школы</a:t>
            </a:r>
            <a:r>
              <a:rPr lang="ru-RU" sz="1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>
                <a:solidFill>
                  <a:srgbClr val="11202A"/>
                </a:solidFill>
                <a:latin typeface="Arial" pitchFamily="34" charset="0"/>
                <a:cs typeface="Arial" pitchFamily="34" charset="0"/>
              </a:rPr>
              <a:t>участвующие в программе, ежегодно, в количестве до </a:t>
            </a:r>
            <a:r>
              <a:rPr lang="ru-RU" sz="16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9000</a:t>
            </a:r>
            <a:r>
              <a:rPr lang="ru-RU" sz="1600" dirty="0">
                <a:solidFill>
                  <a:srgbClr val="11202A"/>
                </a:solidFill>
                <a:latin typeface="Arial" pitchFamily="34" charset="0"/>
                <a:cs typeface="Arial" pitchFamily="34" charset="0"/>
              </a:rPr>
              <a:t> экземпляров, бесплатно обеспечиваются </a:t>
            </a:r>
            <a:r>
              <a:rPr lang="ru-RU" sz="1600" b="1" u="sng" dirty="0">
                <a:solidFill>
                  <a:srgbClr val="11202A"/>
                </a:solidFill>
                <a:latin typeface="Arial" pitchFamily="34" charset="0"/>
                <a:cs typeface="Arial" pitchFamily="34" charset="0"/>
              </a:rPr>
              <a:t>пособиями</a:t>
            </a:r>
            <a:r>
              <a:rPr lang="ru-RU" sz="1600" dirty="0">
                <a:solidFill>
                  <a:srgbClr val="11202A"/>
                </a:solidFill>
                <a:latin typeface="Arial" pitchFamily="34" charset="0"/>
                <a:cs typeface="Arial" pitchFamily="34" charset="0"/>
              </a:rPr>
              <a:t> для учителей и </a:t>
            </a:r>
            <a:r>
              <a:rPr lang="ru-RU" sz="1600" b="1" u="sng" dirty="0">
                <a:solidFill>
                  <a:srgbClr val="11202A"/>
                </a:solidFill>
                <a:latin typeface="Arial" pitchFamily="34" charset="0"/>
                <a:cs typeface="Arial" pitchFamily="34" charset="0"/>
              </a:rPr>
              <a:t>рабочими тетрадями </a:t>
            </a:r>
            <a:r>
              <a:rPr lang="ru-RU" sz="1600" dirty="0">
                <a:solidFill>
                  <a:srgbClr val="11202A"/>
                </a:solidFill>
                <a:latin typeface="Arial" pitchFamily="34" charset="0"/>
                <a:cs typeface="Arial" pitchFamily="34" charset="0"/>
              </a:rPr>
              <a:t>для детей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1257009"/>
            <a:ext cx="914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3" y="164639"/>
            <a:ext cx="1732271" cy="9721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97" y="1412775"/>
            <a:ext cx="720080" cy="9327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97" y="2564907"/>
            <a:ext cx="720080" cy="9327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21" y="3665155"/>
            <a:ext cx="641607" cy="8310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50" y="4844299"/>
            <a:ext cx="641607" cy="83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4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2" y="313163"/>
            <a:ext cx="88924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Arial Black" pitchFamily="34" charset="0"/>
              </a:rPr>
              <a:t>УЧАСТНИКИ ПРОГРАММЫ</a:t>
            </a:r>
            <a:endParaRPr lang="ru-RU" sz="2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1257009"/>
            <a:ext cx="914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2" y="164639"/>
            <a:ext cx="1804279" cy="972108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65495321"/>
              </p:ext>
            </p:extLst>
          </p:nvPr>
        </p:nvGraphicFramePr>
        <p:xfrm>
          <a:off x="467544" y="1604797"/>
          <a:ext cx="835292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8" y="1892829"/>
            <a:ext cx="1089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21 школа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9" y="3603312"/>
            <a:ext cx="861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6 школ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91" y="3905253"/>
            <a:ext cx="861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5 школ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0034" y="4079565"/>
            <a:ext cx="1310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по 4 школы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8187" y="4270067"/>
            <a:ext cx="1015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3 школы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52320" y="4460568"/>
            <a:ext cx="149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по 1-2 школы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7686" y="2381245"/>
            <a:ext cx="43577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1F497D"/>
                </a:solidFill>
                <a:latin typeface="Arial Black" panose="020B0A04020102020204" pitchFamily="34" charset="0"/>
              </a:rPr>
              <a:t>74 школы республики</a:t>
            </a:r>
            <a:endParaRPr lang="ru-RU" sz="2600" b="1" dirty="0">
              <a:solidFill>
                <a:srgbClr val="1F497D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42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2" y="313181"/>
            <a:ext cx="88924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C00000"/>
                </a:solidFill>
                <a:latin typeface="Arial Black" pitchFamily="34" charset="0"/>
              </a:rPr>
              <a:t>СТРУКТУРА ПРОГРАММЫ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1257009"/>
            <a:ext cx="914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3" y="164639"/>
            <a:ext cx="1804279" cy="97210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51521" y="1249403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Программа  состоит из трех учебных модулей (120 часов)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403648" y="1825467"/>
            <a:ext cx="74888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«Разговор о здоровье и правильном питании» для детей 6-8 лет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411760" y="2108975"/>
            <a:ext cx="64807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11202A"/>
                </a:solidFill>
                <a:latin typeface="Arial" pitchFamily="34" charset="0"/>
                <a:cs typeface="Arial" pitchFamily="34" charset="0"/>
              </a:rPr>
              <a:t> Рабочая </a:t>
            </a:r>
            <a:r>
              <a:rPr lang="ru-RU" sz="1600" dirty="0">
                <a:solidFill>
                  <a:srgbClr val="11202A"/>
                </a:solidFill>
                <a:latin typeface="Arial" pitchFamily="34" charset="0"/>
                <a:cs typeface="Arial" pitchFamily="34" charset="0"/>
              </a:rPr>
              <a:t>тетрадь для школьников </a:t>
            </a:r>
          </a:p>
          <a:p>
            <a:r>
              <a:rPr lang="ru-RU" sz="1600" dirty="0" smtClean="0">
                <a:solidFill>
                  <a:srgbClr val="11202A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dirty="0">
                <a:solidFill>
                  <a:srgbClr val="11202A"/>
                </a:solidFill>
                <a:latin typeface="Arial" pitchFamily="34" charset="0"/>
                <a:cs typeface="Arial" pitchFamily="34" charset="0"/>
              </a:rPr>
              <a:t>Разговор о правильном питании»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11202A"/>
                </a:solidFill>
                <a:latin typeface="Arial" pitchFamily="34" charset="0"/>
                <a:cs typeface="Arial" pitchFamily="34" charset="0"/>
              </a:rPr>
              <a:t> Методическое </a:t>
            </a:r>
            <a:r>
              <a:rPr lang="ru-RU" sz="1600" dirty="0">
                <a:solidFill>
                  <a:srgbClr val="11202A"/>
                </a:solidFill>
                <a:latin typeface="Arial" pitchFamily="34" charset="0"/>
                <a:cs typeface="Arial" pitchFamily="34" charset="0"/>
              </a:rPr>
              <a:t>пособие для педагога.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03648" y="3257107"/>
            <a:ext cx="75523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«Две недели в лагере здоровья» для детей 9-11 лет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411760" y="3617167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11202A"/>
                </a:solidFill>
                <a:latin typeface="Arial" pitchFamily="34" charset="0"/>
                <a:cs typeface="Arial" pitchFamily="34" charset="0"/>
              </a:rPr>
              <a:t> Рабочая </a:t>
            </a:r>
            <a:r>
              <a:rPr lang="ru-RU" sz="1600" dirty="0">
                <a:solidFill>
                  <a:srgbClr val="11202A"/>
                </a:solidFill>
                <a:latin typeface="Arial" pitchFamily="34" charset="0"/>
                <a:cs typeface="Arial" pitchFamily="34" charset="0"/>
              </a:rPr>
              <a:t>тетрадь для школьников </a:t>
            </a:r>
          </a:p>
          <a:p>
            <a:r>
              <a:rPr lang="ru-RU" sz="1600" dirty="0" smtClean="0">
                <a:solidFill>
                  <a:srgbClr val="11202A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dirty="0">
                <a:solidFill>
                  <a:srgbClr val="11202A"/>
                </a:solidFill>
                <a:latin typeface="Arial" pitchFamily="34" charset="0"/>
                <a:cs typeface="Arial" pitchFamily="34" charset="0"/>
              </a:rPr>
              <a:t>Две недели в лагере здоровья»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11202A"/>
                </a:solidFill>
                <a:latin typeface="Arial" pitchFamily="34" charset="0"/>
                <a:cs typeface="Arial" pitchFamily="34" charset="0"/>
              </a:rPr>
              <a:t> Методическое </a:t>
            </a:r>
            <a:r>
              <a:rPr lang="ru-RU" sz="1600" dirty="0">
                <a:solidFill>
                  <a:srgbClr val="11202A"/>
                </a:solidFill>
                <a:latin typeface="Arial" pitchFamily="34" charset="0"/>
                <a:cs typeface="Arial" pitchFamily="34" charset="0"/>
              </a:rPr>
              <a:t>пособие для педагога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403648" y="4801798"/>
            <a:ext cx="74888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«Формула правильного питания» для детей 12-14 лет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411760" y="5201331"/>
            <a:ext cx="64807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11202A"/>
                </a:solidFill>
                <a:latin typeface="Arial" pitchFamily="34" charset="0"/>
                <a:cs typeface="Arial" pitchFamily="34" charset="0"/>
              </a:rPr>
              <a:t> Рабочая </a:t>
            </a:r>
            <a:r>
              <a:rPr lang="ru-RU" sz="1600" dirty="0">
                <a:solidFill>
                  <a:srgbClr val="11202A"/>
                </a:solidFill>
                <a:latin typeface="Arial" pitchFamily="34" charset="0"/>
                <a:cs typeface="Arial" pitchFamily="34" charset="0"/>
              </a:rPr>
              <a:t>тетрадь для школьников </a:t>
            </a:r>
          </a:p>
          <a:p>
            <a:r>
              <a:rPr lang="ru-RU" sz="1600" dirty="0" smtClean="0">
                <a:solidFill>
                  <a:srgbClr val="11202A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dirty="0">
                <a:solidFill>
                  <a:srgbClr val="11202A"/>
                </a:solidFill>
                <a:latin typeface="Arial" pitchFamily="34" charset="0"/>
                <a:cs typeface="Arial" pitchFamily="34" charset="0"/>
              </a:rPr>
              <a:t>Формула правильного питания»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11202A"/>
                </a:solidFill>
                <a:latin typeface="Arial" pitchFamily="34" charset="0"/>
                <a:cs typeface="Arial" pitchFamily="34" charset="0"/>
              </a:rPr>
              <a:t> Методическое </a:t>
            </a:r>
            <a:r>
              <a:rPr lang="ru-RU" sz="1600" dirty="0">
                <a:solidFill>
                  <a:srgbClr val="11202A"/>
                </a:solidFill>
                <a:latin typeface="Arial" pitchFamily="34" charset="0"/>
                <a:cs typeface="Arial" pitchFamily="34" charset="0"/>
              </a:rPr>
              <a:t>пособие для педагога</a:t>
            </a:r>
          </a:p>
        </p:txBody>
      </p:sp>
      <p:pic>
        <p:nvPicPr>
          <p:cNvPr id="25" name="Picture 6" descr="bo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51" y="3424136"/>
            <a:ext cx="847713" cy="134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bo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962487"/>
            <a:ext cx="842579" cy="127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bo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98" y="4965173"/>
            <a:ext cx="826767" cy="12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06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89925" cy="1295400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1800" b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800" b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800" b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800" b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800" b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800" b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800" b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Расчет размера субсидий выделяемых из федерального бюджета для организации горячего питания в школах В соответствии с Приложением №10 к подпрограмме «Государственная поддержка развития образования» государственной программы Чувашской Республики «Развитие образования»</a:t>
            </a:r>
            <a:r>
              <a:rPr lang="en-US" sz="1800" smtClean="0"/>
              <a:t/>
            </a:r>
            <a:br>
              <a:rPr lang="en-US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altLang="ru-RU" sz="1800" b="1" smtClean="0">
                <a:solidFill>
                  <a:srgbClr val="7030A0"/>
                </a:solidFill>
                <a:ea typeface="Calibri" pitchFamily="34" charset="0"/>
                <a:cs typeface="Calibri" pitchFamily="34" charset="0"/>
              </a:rPr>
              <a:t/>
            </a:r>
            <a:br>
              <a:rPr lang="ru-RU" altLang="ru-RU" sz="1800" b="1" smtClean="0">
                <a:solidFill>
                  <a:srgbClr val="7030A0"/>
                </a:solidFill>
                <a:ea typeface="Calibri" pitchFamily="34" charset="0"/>
                <a:cs typeface="Calibri" pitchFamily="34" charset="0"/>
              </a:rPr>
            </a:br>
            <a:endParaRPr lang="ru-RU" altLang="ru-RU" sz="1800" smtClean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539750" y="1557355"/>
            <a:ext cx="8147050" cy="4568825"/>
          </a:xfrm>
        </p:spPr>
        <p:txBody>
          <a:bodyPr/>
          <a:lstStyle/>
          <a:p>
            <a:pPr algn="ctr"/>
            <a:endParaRPr lang="ru-RU" alt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Количество обучающихся начальных классов </a:t>
            </a:r>
            <a:endParaRPr lang="ru-RU" alt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600" dirty="0" smtClean="0"/>
          </a:p>
          <a:p>
            <a:endParaRPr lang="ru-RU" altLang="ru-RU" sz="1600" dirty="0" smtClean="0"/>
          </a:p>
          <a:p>
            <a:pPr algn="ctr"/>
            <a:r>
              <a:rPr lang="ru-RU" alt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Стоимость питания (52,36 руб.)</a:t>
            </a:r>
          </a:p>
          <a:p>
            <a:endParaRPr lang="ru-RU" altLang="ru-RU" sz="1600" dirty="0" smtClean="0"/>
          </a:p>
          <a:p>
            <a:endParaRPr lang="ru-RU" altLang="ru-RU" sz="1600" dirty="0" smtClean="0"/>
          </a:p>
          <a:p>
            <a:pPr algn="ctr"/>
            <a:r>
              <a:rPr lang="ru-RU" alt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Количество дней обучения</a:t>
            </a:r>
          </a:p>
          <a:p>
            <a:r>
              <a:rPr lang="ru-RU" alt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1 классы – 165 дней</a:t>
            </a:r>
          </a:p>
          <a:p>
            <a:r>
              <a:rPr lang="ru-RU" alt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2-4 классы при  5-дневном графике работы – 170 дней</a:t>
            </a:r>
          </a:p>
          <a:p>
            <a:r>
              <a:rPr lang="ru-RU" alt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2-4 классы при  6-дневном графике работы – 204 дня</a:t>
            </a:r>
          </a:p>
          <a:p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Субсидия </a:t>
            </a:r>
          </a:p>
          <a:p>
            <a:endParaRPr lang="ru-RU" altLang="ru-RU" dirty="0" smtClean="0"/>
          </a:p>
        </p:txBody>
      </p:sp>
      <p:sp>
        <p:nvSpPr>
          <p:cNvPr id="5" name="Умножение 4"/>
          <p:cNvSpPr/>
          <p:nvPr/>
        </p:nvSpPr>
        <p:spPr>
          <a:xfrm>
            <a:off x="4343400" y="2349500"/>
            <a:ext cx="431800" cy="431800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6" name="Умножение 5"/>
          <p:cNvSpPr/>
          <p:nvPr/>
        </p:nvSpPr>
        <p:spPr>
          <a:xfrm flipV="1">
            <a:off x="4389438" y="3357563"/>
            <a:ext cx="431800" cy="431800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4356100" y="5203842"/>
            <a:ext cx="503238" cy="504825"/>
          </a:xfrm>
          <a:prstGeom prst="mathEqua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752" y="333377"/>
            <a:ext cx="8353425" cy="13033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5417"/>
            <a:ext cx="1944216" cy="118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75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3459" y="313161"/>
            <a:ext cx="74168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 Black" pitchFamily="34" charset="0"/>
              </a:rPr>
              <a:t>МЕТОДИЧЕСКОЕ СОПРОВОЖДЕНИЕ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Arial Black" pitchFamily="34" charset="0"/>
              </a:rPr>
              <a:t>ПРОГРАММЫ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47663" y="1407393"/>
            <a:ext cx="76963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2" y="71516"/>
            <a:ext cx="2164320" cy="11911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19543" y="1579427"/>
            <a:ext cx="72729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1F497D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Ежегодный международный конкурс </a:t>
            </a:r>
          </a:p>
          <a:p>
            <a:pPr algn="just"/>
            <a:r>
              <a:rPr lang="ru-RU" sz="1600" b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методик «Разговор о правильном питании»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(в 2018 году – победитель Фокина Кристина Владимировна, школа № 48 г. Чебоксары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70890" y="3031307"/>
            <a:ext cx="3848169" cy="721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solidFill>
                <a:prstClr val="black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solidFill>
                <a:prstClr val="black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5" y="3144837"/>
            <a:ext cx="72736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1F497D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Международные конференции </a:t>
            </a: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«Воспитываем здоровое поколение» (в 2019 году – участник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Яковлева Светлана Геннадьевна, </a:t>
            </a:r>
            <a:r>
              <a:rPr lang="ru-RU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Янышская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школа Чебоксарского района). </a:t>
            </a:r>
          </a:p>
          <a:p>
            <a:pPr algn="just"/>
            <a:endParaRPr lang="ru-RU" sz="1600" dirty="0">
              <a:solidFill>
                <a:prstClr val="black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8861" y="4581128"/>
            <a:ext cx="7273621" cy="985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1F497D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Ежегодные обучающие семинары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(на базе БУ ЧР ДПО «Чувашский республиканский институт образования» Минобразования Чувашии) для участников проекта</a:t>
            </a:r>
            <a:endParaRPr lang="ru-RU" sz="1600" b="1" i="1" dirty="0">
              <a:solidFill>
                <a:prstClr val="black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79420"/>
            <a:ext cx="669574" cy="9898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85512"/>
            <a:ext cx="669574" cy="9898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647440"/>
            <a:ext cx="669574" cy="98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2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2" y="313161"/>
            <a:ext cx="88924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 Black" pitchFamily="34" charset="0"/>
              </a:rPr>
              <a:t>ЗНАЧИМЫЕ СОБЫТИЯ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Arial Black" pitchFamily="34" charset="0"/>
              </a:rPr>
              <a:t>ДЛЯ ДЕТЕЙ И РОДИТЕЛЕЙ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1257009"/>
            <a:ext cx="914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2" y="164639"/>
            <a:ext cx="1944215" cy="9721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19651" y="4389107"/>
            <a:ext cx="6772833" cy="1340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Конкурс </a:t>
            </a:r>
            <a:r>
              <a:rPr lang="ru-RU" sz="16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семейной фотографии</a:t>
            </a:r>
          </a:p>
          <a:p>
            <a:r>
              <a:rPr lang="ru-RU" sz="1600" cap="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«ЗДОРОВЫЕ ДЕТИ ПОМОГАЮТ ПЛАНЕТЕ»</a:t>
            </a:r>
          </a:p>
          <a:p>
            <a:r>
              <a:rPr lang="ru-RU" sz="16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Фотоконкурс (семейный)</a:t>
            </a: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«ВОСПИТЫВАЕМ ЗДОРОВЫХ И СЧАСТЛИВЫХ»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1F497D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Кулинарный конкурс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«Вместе на кухне веселее!»</a:t>
            </a:r>
            <a:endParaRPr lang="ru-RU" sz="1600" cap="all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19647" y="1490994"/>
            <a:ext cx="67728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1F497D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Конкурсы детских проектов </a:t>
            </a: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«Составляем кулинарную энциклопедию нашей страны», (2018 г., победитель – ученик 2 класса </a:t>
            </a:r>
            <a:r>
              <a:rPr lang="ru-RU" sz="1600" dirty="0" err="1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Шихазанской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школы </a:t>
            </a:r>
            <a:r>
              <a:rPr lang="ru-RU" sz="1600" dirty="0" err="1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Канашского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района Николаев Дмитрий, руководитель – Крылова Ирина Николаевна) </a:t>
            </a:r>
          </a:p>
          <a:p>
            <a:r>
              <a:rPr lang="ru-RU" sz="1600" b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Конкурсы рисунков</a:t>
            </a:r>
          </a:p>
          <a:p>
            <a:r>
              <a:rPr lang="ru-RU" sz="1600" b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Обучающие игры</a:t>
            </a:r>
          </a:p>
          <a:p>
            <a:r>
              <a:rPr lang="ru-RU" sz="1600" b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Интерактивные задания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45" y="2084852"/>
            <a:ext cx="1205654" cy="15617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97" y="4201540"/>
            <a:ext cx="1205654" cy="15617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99792" y="5949280"/>
            <a:ext cx="3456384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1600" b="1" cap="all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4"/>
              </a:rPr>
              <a:t>https://www.prav-pit.ru/</a:t>
            </a:r>
            <a:endParaRPr lang="ru-RU" sz="1600" b="1" cap="all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29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9" y="296749"/>
            <a:ext cx="71511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 Black" pitchFamily="34" charset="0"/>
              </a:rPr>
              <a:t>ПЕРСПЕКТИВЫ РАЗВИТИЯ ПРОГРАММЫ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Arial Black" pitchFamily="34" charset="0"/>
              </a:rPr>
              <a:t>В ЧУВАШИИ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1257009"/>
            <a:ext cx="914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3" y="164639"/>
            <a:ext cx="1732271" cy="9721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19672" y="2276890"/>
            <a:ext cx="714658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Перевод учебно-методических материалов в </a:t>
            </a:r>
            <a:r>
              <a:rPr lang="ru-RU" sz="2000" b="1" dirty="0">
                <a:solidFill>
                  <a:srgbClr val="1F497D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электронную форму</a:t>
            </a:r>
          </a:p>
          <a:p>
            <a:endParaRPr lang="ru-RU" sz="2000" dirty="0">
              <a:solidFill>
                <a:prstClr val="black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Организация </a:t>
            </a:r>
            <a:r>
              <a:rPr lang="ru-RU" sz="2000" b="1" dirty="0">
                <a:solidFill>
                  <a:srgbClr val="1F497D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обучающих семинаров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для учителей республики с участием представителей </a:t>
            </a:r>
            <a:r>
              <a:rPr lang="ru-RU" sz="2000" dirty="0">
                <a:solidFill>
                  <a:srgbClr val="11202A"/>
                </a:solidFill>
                <a:latin typeface="Arial" pitchFamily="34" charset="0"/>
                <a:cs typeface="Arial" pitchFamily="34" charset="0"/>
              </a:rPr>
              <a:t>Института  возрастной физиологии Российской Академии Образования, Компании </a:t>
            </a:r>
            <a:r>
              <a:rPr lang="en-US" sz="2000" dirty="0">
                <a:solidFill>
                  <a:srgbClr val="11202A"/>
                </a:solidFill>
                <a:latin typeface="Arial" pitchFamily="34" charset="0"/>
                <a:cs typeface="Arial" pitchFamily="34" charset="0"/>
              </a:rPr>
              <a:t>NESTLE</a:t>
            </a:r>
            <a:r>
              <a:rPr lang="ru-RU" sz="2000" dirty="0">
                <a:solidFill>
                  <a:srgbClr val="11202A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000" dirty="0">
              <a:solidFill>
                <a:srgbClr val="11202A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solidFill>
                  <a:srgbClr val="11202A"/>
                </a:solidFill>
                <a:latin typeface="Arial" pitchFamily="34" charset="0"/>
                <a:cs typeface="Arial" pitchFamily="34" charset="0"/>
              </a:rPr>
              <a:t>Широкомасштабное </a:t>
            </a:r>
            <a:r>
              <a:rPr lang="ru-RU" sz="20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внедрение программы </a:t>
            </a:r>
          </a:p>
          <a:p>
            <a:pPr algn="just"/>
            <a:r>
              <a:rPr lang="ru-RU" sz="2000" dirty="0">
                <a:solidFill>
                  <a:srgbClr val="11202A"/>
                </a:solidFill>
                <a:latin typeface="Arial" pitchFamily="34" charset="0"/>
                <a:cs typeface="Arial" pitchFamily="34" charset="0"/>
              </a:rPr>
              <a:t>во всех школах Чувашии.</a:t>
            </a:r>
            <a:endParaRPr lang="en-US" sz="2000" dirty="0">
              <a:solidFill>
                <a:srgbClr val="11202A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61" y="2134855"/>
            <a:ext cx="727448" cy="9422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96087"/>
            <a:ext cx="727448" cy="9422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29" y="4717367"/>
            <a:ext cx="727448" cy="94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9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2535238" y="404813"/>
            <a:ext cx="4032250" cy="91440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Система питания</a:t>
            </a:r>
          </a:p>
        </p:txBody>
      </p:sp>
      <p:sp>
        <p:nvSpPr>
          <p:cNvPr id="15363" name="Line 6"/>
          <p:cNvSpPr>
            <a:spLocks noChangeShapeType="1"/>
          </p:cNvSpPr>
          <p:nvPr/>
        </p:nvSpPr>
        <p:spPr bwMode="auto">
          <a:xfrm flipH="1">
            <a:off x="1979616" y="1352556"/>
            <a:ext cx="2232025" cy="1008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64" name="Line 7"/>
          <p:cNvSpPr>
            <a:spLocks noChangeShapeType="1"/>
          </p:cNvSpPr>
          <p:nvPr/>
        </p:nvSpPr>
        <p:spPr bwMode="auto">
          <a:xfrm>
            <a:off x="5148289" y="1352556"/>
            <a:ext cx="2016125" cy="1008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360366" y="2420939"/>
            <a:ext cx="3995737" cy="2309812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Аутсорсинг</a:t>
            </a:r>
            <a:r>
              <a:rPr lang="ru-RU" alt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Аукцион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Контракт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 выполненных услуг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6" name="Rectangle 9"/>
          <p:cNvSpPr>
            <a:spLocks noChangeArrowheads="1"/>
          </p:cNvSpPr>
          <p:nvPr/>
        </p:nvSpPr>
        <p:spPr bwMode="auto">
          <a:xfrm>
            <a:off x="4643441" y="2439996"/>
            <a:ext cx="4249737" cy="2303463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Поставка продуктов питания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Аукцион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Контракт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Товарные накладные</a:t>
            </a:r>
          </a:p>
        </p:txBody>
      </p:sp>
      <p:sp>
        <p:nvSpPr>
          <p:cNvPr id="15367" name="Text Box 12"/>
          <p:cNvSpPr txBox="1">
            <a:spLocks noChangeArrowheads="1"/>
          </p:cNvSpPr>
          <p:nvPr/>
        </p:nvSpPr>
        <p:spPr bwMode="auto">
          <a:xfrm>
            <a:off x="623890" y="5583239"/>
            <a:ext cx="32400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80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536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88"/>
            <a:ext cx="1617663" cy="98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5"/>
          <p:cNvSpPr>
            <a:spLocks noChangeShapeType="1"/>
          </p:cNvSpPr>
          <p:nvPr/>
        </p:nvSpPr>
        <p:spPr bwMode="auto">
          <a:xfrm>
            <a:off x="2373313" y="2951164"/>
            <a:ext cx="0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70" name="Line 15"/>
          <p:cNvSpPr>
            <a:spLocks noChangeShapeType="1"/>
          </p:cNvSpPr>
          <p:nvPr/>
        </p:nvSpPr>
        <p:spPr bwMode="auto">
          <a:xfrm>
            <a:off x="2373313" y="3446464"/>
            <a:ext cx="0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71" name="Line 15"/>
          <p:cNvSpPr>
            <a:spLocks noChangeShapeType="1"/>
          </p:cNvSpPr>
          <p:nvPr/>
        </p:nvSpPr>
        <p:spPr bwMode="auto">
          <a:xfrm>
            <a:off x="2376488" y="4011616"/>
            <a:ext cx="0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72" name="Line 15"/>
          <p:cNvSpPr>
            <a:spLocks noChangeShapeType="1"/>
          </p:cNvSpPr>
          <p:nvPr/>
        </p:nvSpPr>
        <p:spPr bwMode="auto">
          <a:xfrm>
            <a:off x="6845300" y="2951164"/>
            <a:ext cx="0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73" name="Line 15"/>
          <p:cNvSpPr>
            <a:spLocks noChangeShapeType="1"/>
          </p:cNvSpPr>
          <p:nvPr/>
        </p:nvSpPr>
        <p:spPr bwMode="auto">
          <a:xfrm>
            <a:off x="6845300" y="3576640"/>
            <a:ext cx="0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74" name="Line 15"/>
          <p:cNvSpPr>
            <a:spLocks noChangeShapeType="1"/>
          </p:cNvSpPr>
          <p:nvPr/>
        </p:nvSpPr>
        <p:spPr bwMode="auto">
          <a:xfrm>
            <a:off x="6845300" y="4119564"/>
            <a:ext cx="0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6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350" y="549277"/>
            <a:ext cx="6769100" cy="10969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освоению субсидий </a:t>
            </a:r>
            <a:r>
              <a:rPr lang="ru-RU" altLang="ru-RU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выделяемых из федерального бюджета на организацию горячего питания в школах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4538" y="1912939"/>
            <a:ext cx="5651500" cy="50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соглашения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9325" y="2709879"/>
            <a:ext cx="5184775" cy="5762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 конкурсных процедур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11416" y="3594100"/>
            <a:ext cx="4897437" cy="9350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контрактов с комбинатами питания или поставщиками продуктов питания по итогам конкурса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27314" y="4814889"/>
            <a:ext cx="4537075" cy="9191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оплату на основании подтверждающих документов – актов, накладных, табелей посещаемости детей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35264" y="6022991"/>
            <a:ext cx="4321175" cy="5286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оплату не менее 2 раз в месяц</a:t>
            </a:r>
          </a:p>
        </p:txBody>
      </p:sp>
      <p:sp>
        <p:nvSpPr>
          <p:cNvPr id="16392" name="Line 15"/>
          <p:cNvSpPr>
            <a:spLocks noChangeShapeType="1"/>
          </p:cNvSpPr>
          <p:nvPr/>
        </p:nvSpPr>
        <p:spPr bwMode="auto">
          <a:xfrm>
            <a:off x="4811713" y="1646240"/>
            <a:ext cx="0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393" name="Line 15"/>
          <p:cNvSpPr>
            <a:spLocks noChangeShapeType="1"/>
          </p:cNvSpPr>
          <p:nvPr/>
        </p:nvSpPr>
        <p:spPr bwMode="auto">
          <a:xfrm>
            <a:off x="4811713" y="2420940"/>
            <a:ext cx="0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394" name="Line 15"/>
          <p:cNvSpPr>
            <a:spLocks noChangeShapeType="1"/>
          </p:cNvSpPr>
          <p:nvPr/>
        </p:nvSpPr>
        <p:spPr bwMode="auto">
          <a:xfrm>
            <a:off x="4819650" y="3311528"/>
            <a:ext cx="0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395" name="Line 15"/>
          <p:cNvSpPr>
            <a:spLocks noChangeShapeType="1"/>
          </p:cNvSpPr>
          <p:nvPr/>
        </p:nvSpPr>
        <p:spPr bwMode="auto">
          <a:xfrm>
            <a:off x="4860925" y="4529140"/>
            <a:ext cx="0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396" name="Line 15"/>
          <p:cNvSpPr>
            <a:spLocks noChangeShapeType="1"/>
          </p:cNvSpPr>
          <p:nvPr/>
        </p:nvSpPr>
        <p:spPr bwMode="auto">
          <a:xfrm>
            <a:off x="4895850" y="5734052"/>
            <a:ext cx="0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87" y="3232644"/>
            <a:ext cx="1740116" cy="10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91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Прямоугольник 3"/>
          <p:cNvSpPr>
            <a:spLocks noChangeArrowheads="1"/>
          </p:cNvSpPr>
          <p:nvPr/>
        </p:nvSpPr>
        <p:spPr bwMode="auto">
          <a:xfrm>
            <a:off x="1835151" y="1484313"/>
            <a:ext cx="6335713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РАЗДЕЛ </a:t>
            </a:r>
            <a:r>
              <a:rPr lang="ru-RU" sz="2800" b="1" u="sng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2</a:t>
            </a:r>
            <a:endParaRPr lang="ru-RU" sz="2800" b="1" u="sng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Отчет о выплатах государственных и муниципальных общеобразовательных организаций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Чувашской Республики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27 октября 2020 года</a:t>
            </a:r>
          </a:p>
        </p:txBody>
      </p:sp>
      <p:pic>
        <p:nvPicPr>
          <p:cNvPr id="5017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24"/>
            <a:ext cx="2232025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42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1953593" y="0"/>
            <a:ext cx="6912768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Отчет о выплатах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(% освоения средств) 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27 октября 2020 года, ср. значение по ЧР -</a:t>
            </a:r>
            <a:r>
              <a:rPr lang="ru-RU" alt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25,8%</a:t>
            </a:r>
            <a:endParaRPr lang="ru-RU" altLang="ru-RU" sz="1600" b="1" u="sng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921321"/>
              </p:ext>
            </p:extLst>
          </p:nvPr>
        </p:nvGraphicFramePr>
        <p:xfrm>
          <a:off x="251520" y="548692"/>
          <a:ext cx="8728707" cy="6228351"/>
        </p:xfrm>
        <a:graphic>
          <a:graphicData uri="http://schemas.openxmlformats.org/drawingml/2006/table">
            <a:tbl>
              <a:tblPr firstRow="1" firstCol="1" bandRow="1"/>
              <a:tblGrid>
                <a:gridCol w="766236"/>
                <a:gridCol w="2909259"/>
                <a:gridCol w="2361044"/>
                <a:gridCol w="1359389"/>
                <a:gridCol w="1332779"/>
              </a:tblGrid>
              <a:tr h="3045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Муниципалитет  (кол-во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детей 1-4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.)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Выделено средств (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тыс.руб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Освоено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 освоения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Алатырский</a:t>
                      </a: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- 518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2060,0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775,4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37,64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Аликовский</a:t>
                      </a: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-630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2511,5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700,6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27,90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Батыревский</a:t>
                      </a: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-1666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7496,2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1691,6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22,67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Вурнарский</a:t>
                      </a: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- 1411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5846,5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543,4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9,29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Ибресинский</a:t>
                      </a: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- 1010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3945,7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1054,8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26,73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Канашский</a:t>
                      </a: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- 1254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5457,9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1490,6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27,31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Козловский - 674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2723,4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744,7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27,34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Комсомольский - 1118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4431,1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1205,3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27,2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Красноармейский - 549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2570,9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579,1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22,53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Красночетайский - 526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2110,2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497,0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23,55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Марпосадский - 800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3465,7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757,2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21,85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Моргаушский - 1331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5198,8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1250,0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24,05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Порецкий - 361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1308,1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305,0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23,32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Урмарский - 914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3751,7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883,7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23,55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Цивильский - 1662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6892,3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2151,2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31,21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Чебоксарский - 2672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10257,0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1579,0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15,39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Шемуршинский - 547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2099,8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521,0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24,81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Шумерлинский</a:t>
                      </a: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- 177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713,8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102,8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14,40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Ядринский - 1065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4410,2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1217,4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27,60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Яльчикский - 598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2682,0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76,3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2,84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Янтиковский - 577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2365,4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480,7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20,32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город Алатырь - 1641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6528,8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2120,8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32,48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город Канаш - 3014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11611,3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4810,7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41,43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город Новочебоксарск - 7198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27081,9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6329,2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23,37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город Шумерля - 1506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5658,4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1407,0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23,37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город Чебоксары - 30158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113938,5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30484,9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26,76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565"/>
            <a:ext cx="936104" cy="57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01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4324481"/>
              </p:ext>
            </p:extLst>
          </p:nvPr>
        </p:nvGraphicFramePr>
        <p:xfrm>
          <a:off x="0" y="1140161"/>
          <a:ext cx="928903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2093476" y="212128"/>
            <a:ext cx="6912768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Отчет о выплатах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(% освоения средств) </a:t>
            </a:r>
          </a:p>
          <a:p>
            <a:pPr marL="0" indent="0" algn="ctr">
              <a:buFontTx/>
              <a:buNone/>
            </a:pP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27 октября 2020 года</a:t>
            </a:r>
            <a:endParaRPr lang="ru-RU" altLang="ru-RU" sz="20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1484"/>
            <a:ext cx="2088232" cy="121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835697" y="1556792"/>
            <a:ext cx="46085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Среднее значение по ЧР – </a:t>
            </a:r>
            <a:r>
              <a:rPr lang="ru-RU" altLang="ru-RU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25,8 %</a:t>
            </a:r>
            <a:endParaRPr lang="ru-RU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2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2708287"/>
            <a:ext cx="7772400" cy="1470025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Государственный </a:t>
            </a:r>
            <a:br>
              <a:rPr lang="ru-RU" sz="4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стандарт </a:t>
            </a:r>
            <a:br>
              <a:rPr lang="ru-RU" sz="4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питания</a:t>
            </a:r>
          </a:p>
        </p:txBody>
      </p:sp>
      <p:pic>
        <p:nvPicPr>
          <p:cNvPr id="4198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83"/>
            <a:ext cx="216058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Прямоугольник 1"/>
          <p:cNvSpPr>
            <a:spLocks noChangeArrowheads="1"/>
          </p:cNvSpPr>
          <p:nvPr/>
        </p:nvSpPr>
        <p:spPr bwMode="auto">
          <a:xfrm>
            <a:off x="3851839" y="1639889"/>
            <a:ext cx="17943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РАЗДЕЛ 2</a:t>
            </a:r>
          </a:p>
        </p:txBody>
      </p:sp>
    </p:spTree>
    <p:extLst>
      <p:ext uri="{BB962C8B-B14F-4D97-AF65-F5344CB8AC3E}">
        <p14:creationId xmlns:p14="http://schemas.microsoft.com/office/powerpoint/2010/main" val="228622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1561</Words>
  <Application>Microsoft Office PowerPoint</Application>
  <PresentationFormat>Экран (4:3)</PresentationFormat>
  <Paragraphs>446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Оформление по умолчанию</vt:lpstr>
      <vt:lpstr>1_Тема Office</vt:lpstr>
      <vt:lpstr>1_Оформление по умолчанию</vt:lpstr>
      <vt:lpstr>Тема Office</vt:lpstr>
      <vt:lpstr>2_Тема Office</vt:lpstr>
      <vt:lpstr>4_Тема Office</vt:lpstr>
      <vt:lpstr>5_Тема Office</vt:lpstr>
      <vt:lpstr>6_Тема Office</vt:lpstr>
      <vt:lpstr>Семинар-практикум «Организация горячего питания в школе» </vt:lpstr>
      <vt:lpstr>Презентация PowerPoint</vt:lpstr>
      <vt:lpstr>   Расчет размера субсидий выделяемых из федерального бюджета для организации горячего питания в школах В соответствии с Приложением №10 к подпрограмме «Государственная поддержка развития образования» государственной программы Чувашской Республики «Развитие образования»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Государственный  стандарт  питания</vt:lpstr>
      <vt:lpstr>Презентация PowerPoint</vt:lpstr>
      <vt:lpstr>Презентация PowerPoint</vt:lpstr>
      <vt:lpstr>Требования к питанию в школе</vt:lpstr>
      <vt:lpstr>Презентация PowerPoint</vt:lpstr>
      <vt:lpstr>Презентация PowerPoint</vt:lpstr>
      <vt:lpstr>Нормативная база школы  по формированию  культуры здорового питания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Семинар-практикум «Организация горячего питания в школе»</dc:title>
  <dc:creator>User</dc:creator>
  <cp:lastModifiedBy>User</cp:lastModifiedBy>
  <cp:revision>35</cp:revision>
  <dcterms:created xsi:type="dcterms:W3CDTF">2020-11-02T07:07:04Z</dcterms:created>
  <dcterms:modified xsi:type="dcterms:W3CDTF">2020-11-03T05:24:12Z</dcterms:modified>
</cp:coreProperties>
</file>