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7" r:id="rId1"/>
    <p:sldMasterId id="2147483778" r:id="rId2"/>
    <p:sldMasterId id="2147483788" r:id="rId3"/>
    <p:sldMasterId id="2147483805" r:id="rId4"/>
    <p:sldMasterId id="2147483814" r:id="rId5"/>
    <p:sldMasterId id="2147483882" r:id="rId6"/>
  </p:sldMasterIdLst>
  <p:notesMasterIdLst>
    <p:notesMasterId r:id="rId22"/>
  </p:notesMasterIdLst>
  <p:handoutMasterIdLst>
    <p:handoutMasterId r:id="rId23"/>
  </p:handoutMasterIdLst>
  <p:sldIdLst>
    <p:sldId id="575" r:id="rId7"/>
    <p:sldId id="554" r:id="rId8"/>
    <p:sldId id="555" r:id="rId9"/>
    <p:sldId id="564" r:id="rId10"/>
    <p:sldId id="565" r:id="rId11"/>
    <p:sldId id="576" r:id="rId12"/>
    <p:sldId id="571" r:id="rId13"/>
    <p:sldId id="567" r:id="rId14"/>
    <p:sldId id="568" r:id="rId15"/>
    <p:sldId id="557" r:id="rId16"/>
    <p:sldId id="562" r:id="rId17"/>
    <p:sldId id="570" r:id="rId18"/>
    <p:sldId id="558" r:id="rId19"/>
    <p:sldId id="574" r:id="rId20"/>
    <p:sldId id="556" r:id="rId21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64304"/>
    <a:srgbClr val="F95807"/>
    <a:srgbClr val="FF964F"/>
    <a:srgbClr val="A50021"/>
    <a:srgbClr val="FF6F0D"/>
    <a:srgbClr val="D4523C"/>
    <a:srgbClr val="FF6801"/>
    <a:srgbClr val="CF797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7" autoAdjust="0"/>
    <p:restoredTop sz="85199" autoAdjust="0"/>
  </p:normalViewPr>
  <p:slideViewPr>
    <p:cSldViewPr snapToGrid="0">
      <p:cViewPr varScale="1">
        <p:scale>
          <a:sx n="95" d="100"/>
          <a:sy n="95" d="100"/>
        </p:scale>
        <p:origin x="11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Чувашия</c:v>
                </c:pt>
              </c:strCache>
            </c:strRef>
          </c:tx>
          <c:spPr>
            <a:solidFill>
              <a:srgbClr val="F64304"/>
            </a:solidFill>
            <a:ln w="25400" cap="flat" cmpd="sng" algn="ctr">
              <a:noFill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2019</c:v>
                </c:pt>
                <c:pt idx="2">
                  <c:v>2024 (плановое)</c:v>
                </c:pt>
                <c:pt idx="3">
                  <c:v>2030 (плановое)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34.700000000000003</c:v>
                </c:pt>
                <c:pt idx="1">
                  <c:v>46.8</c:v>
                </c:pt>
                <c:pt idx="2">
                  <c:v>55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67-453A-BBA0-0A9916344E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ПФО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2019</c:v>
                </c:pt>
                <c:pt idx="2">
                  <c:v>2024 (плановое)</c:v>
                </c:pt>
                <c:pt idx="3">
                  <c:v>2030 (плановое)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32.5</c:v>
                </c:pt>
                <c:pt idx="1">
                  <c:v>42.3</c:v>
                </c:pt>
                <c:pt idx="2">
                  <c:v>55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67-453A-BBA0-0A9916344E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noFill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2019</c:v>
                </c:pt>
                <c:pt idx="2">
                  <c:v>2024 (плановое)</c:v>
                </c:pt>
                <c:pt idx="3">
                  <c:v>2030 (плановое)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33.200000000000003</c:v>
                </c:pt>
                <c:pt idx="1">
                  <c:v>42.8</c:v>
                </c:pt>
                <c:pt idx="2">
                  <c:v>55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67-453A-BBA0-0A9916344E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348039120"/>
        <c:axId val="250798064"/>
      </c:barChart>
      <c:catAx>
        <c:axId val="348039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0798064"/>
        <c:crosses val="autoZero"/>
        <c:auto val="1"/>
        <c:lblAlgn val="ctr"/>
        <c:lblOffset val="100"/>
        <c:noMultiLvlLbl val="0"/>
      </c:catAx>
      <c:valAx>
        <c:axId val="250798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803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841552986337159"/>
          <c:y val="1.8947475211629872E-2"/>
          <c:w val="0.44978501208855814"/>
          <c:h val="0.105676186156706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46977480028905"/>
          <c:y val="4.9592472877896109E-2"/>
          <c:w val="0.62571827574757322"/>
          <c:h val="0.726535910449791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Чувашия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2019</c:v>
                </c:pt>
                <c:pt idx="2">
                  <c:v>2024 (плановое)</c:v>
                </c:pt>
                <c:pt idx="3">
                  <c:v>2030 (плановое)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45.4</c:v>
                </c:pt>
                <c:pt idx="1">
                  <c:v>78.8</c:v>
                </c:pt>
                <c:pt idx="2">
                  <c:v>79.8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A3-4D74-9D90-FC8AA04612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ПФО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2019</c:v>
                </c:pt>
                <c:pt idx="2">
                  <c:v>2024 (плановое)</c:v>
                </c:pt>
                <c:pt idx="3">
                  <c:v>2030 (плановое)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37</c:v>
                </c:pt>
                <c:pt idx="1">
                  <c:v>54.2</c:v>
                </c:pt>
                <c:pt idx="2">
                  <c:v>70.099999999999994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A3-4D74-9D90-FC8AA046125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rgbClr val="F6430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2019</c:v>
                </c:pt>
                <c:pt idx="2">
                  <c:v>2024 (плановое)</c:v>
                </c:pt>
                <c:pt idx="3">
                  <c:v>2030 (плановое)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29</c:v>
                </c:pt>
                <c:pt idx="1">
                  <c:v>55.7</c:v>
                </c:pt>
                <c:pt idx="2">
                  <c:v>60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A3-4D74-9D90-FC8AA04612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48039120"/>
        <c:axId val="250798064"/>
      </c:barChart>
      <c:catAx>
        <c:axId val="348039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0798064"/>
        <c:crosses val="autoZero"/>
        <c:auto val="1"/>
        <c:lblAlgn val="ctr"/>
        <c:lblOffset val="100"/>
        <c:noMultiLvlLbl val="0"/>
      </c:catAx>
      <c:valAx>
        <c:axId val="250798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803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487206254220155"/>
          <c:y val="1.8819769751365421E-2"/>
          <c:w val="0.51695091395991821"/>
          <c:h val="0.91199864472815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5">
                  <a:shade val="65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Саратовская область</c:v>
                </c:pt>
                <c:pt idx="1">
                  <c:v>Республика  Марий Эл</c:v>
                </c:pt>
                <c:pt idx="2">
                  <c:v>Ульяновская область</c:v>
                </c:pt>
                <c:pt idx="3">
                  <c:v>Пензенская область</c:v>
                </c:pt>
                <c:pt idx="4">
                  <c:v>Республика  Мордовия</c:v>
                </c:pt>
                <c:pt idx="5">
                  <c:v>Нижегородская область</c:v>
                </c:pt>
                <c:pt idx="6">
                  <c:v>Чувашская Республика</c:v>
                </c:pt>
                <c:pt idx="7">
                  <c:v>Республика Башкортастан</c:v>
                </c:pt>
                <c:pt idx="8">
                  <c:v>Республика Татарстан</c:v>
                </c:pt>
                <c:pt idx="9">
                  <c:v>Самарская область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77</c:v>
                </c:pt>
                <c:pt idx="1">
                  <c:v>89</c:v>
                </c:pt>
                <c:pt idx="2">
                  <c:v>116</c:v>
                </c:pt>
                <c:pt idx="3">
                  <c:v>123</c:v>
                </c:pt>
                <c:pt idx="4">
                  <c:v>150</c:v>
                </c:pt>
                <c:pt idx="5">
                  <c:v>177</c:v>
                </c:pt>
                <c:pt idx="6">
                  <c:v>202</c:v>
                </c:pt>
                <c:pt idx="7">
                  <c:v>228</c:v>
                </c:pt>
                <c:pt idx="8">
                  <c:v>377</c:v>
                </c:pt>
                <c:pt idx="9">
                  <c:v>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7A-4B1D-8C1D-73D4881ECD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pattFill prst="narVert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Саратовская область</c:v>
                </c:pt>
                <c:pt idx="1">
                  <c:v>Республика  Марий Эл</c:v>
                </c:pt>
                <c:pt idx="2">
                  <c:v>Ульяновская область</c:v>
                </c:pt>
                <c:pt idx="3">
                  <c:v>Пензенская область</c:v>
                </c:pt>
                <c:pt idx="4">
                  <c:v>Республика  Мордовия</c:v>
                </c:pt>
                <c:pt idx="5">
                  <c:v>Нижегородская область</c:v>
                </c:pt>
                <c:pt idx="6">
                  <c:v>Чувашская Республика</c:v>
                </c:pt>
                <c:pt idx="7">
                  <c:v>Республика Башкортастан</c:v>
                </c:pt>
                <c:pt idx="8">
                  <c:v>Республика Татарстан</c:v>
                </c:pt>
                <c:pt idx="9">
                  <c:v>Самарская область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947A-4B1D-8C1D-73D4881ECDB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pattFill prst="narVert">
              <a:fgClr>
                <a:schemeClr val="accent5">
                  <a:tint val="65000"/>
                </a:schemeClr>
              </a:fgClr>
              <a:bgClr>
                <a:schemeClr val="accent5">
                  <a:tint val="65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>
                  <a:tint val="65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Саратовская область</c:v>
                </c:pt>
                <c:pt idx="1">
                  <c:v>Республика  Марий Эл</c:v>
                </c:pt>
                <c:pt idx="2">
                  <c:v>Ульяновская область</c:v>
                </c:pt>
                <c:pt idx="3">
                  <c:v>Пензенская область</c:v>
                </c:pt>
                <c:pt idx="4">
                  <c:v>Республика  Мордовия</c:v>
                </c:pt>
                <c:pt idx="5">
                  <c:v>Нижегородская область</c:v>
                </c:pt>
                <c:pt idx="6">
                  <c:v>Чувашская Республика</c:v>
                </c:pt>
                <c:pt idx="7">
                  <c:v>Республика Башкортастан</c:v>
                </c:pt>
                <c:pt idx="8">
                  <c:v>Республика Татарстан</c:v>
                </c:pt>
                <c:pt idx="9">
                  <c:v>Самарская область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2-947A-4B1D-8C1D-73D4881ECD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348039120"/>
        <c:axId val="250798064"/>
      </c:barChart>
      <c:catAx>
        <c:axId val="348039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0798064"/>
        <c:crosses val="autoZero"/>
        <c:auto val="1"/>
        <c:lblAlgn val="ctr"/>
        <c:lblOffset val="100"/>
        <c:noMultiLvlLbl val="0"/>
      </c:catAx>
      <c:valAx>
        <c:axId val="250798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803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21268908601534E-2"/>
          <c:y val="6.8067648866476274E-2"/>
          <c:w val="0.91810032314067103"/>
          <c:h val="0.730195815571372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8C-48F7-9FE6-1B811BDD86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8C-48F7-9FE6-1B811BDD8683}"/>
              </c:ext>
            </c:extLst>
          </c:dPt>
          <c:dPt>
            <c:idx val="2"/>
            <c:invertIfNegative val="0"/>
            <c:bubble3D val="0"/>
            <c:spPr>
              <a:solidFill>
                <a:srgbClr val="F6430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8C-48F7-9FE6-1B811BDD868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68C-48F7-9FE6-1B811BDD868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68C-48F7-9FE6-1B811BDD8683}"/>
              </c:ext>
            </c:extLst>
          </c:dPt>
          <c:dPt>
            <c:idx val="5"/>
            <c:invertIfNegative val="0"/>
            <c:bubble3D val="0"/>
            <c:spPr>
              <a:solidFill>
                <a:srgbClr val="F6430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68C-48F7-9FE6-1B811BDD8683}"/>
              </c:ext>
            </c:extLst>
          </c:dPt>
          <c:dPt>
            <c:idx val="8"/>
            <c:invertIfNegative val="0"/>
            <c:bubble3D val="0"/>
            <c:spPr>
              <a:solidFill>
                <a:srgbClr val="8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2A-4D82-9152-1BD99BA684CC}"/>
              </c:ext>
            </c:extLst>
          </c:dPt>
          <c:dPt>
            <c:idx val="12"/>
            <c:invertIfNegative val="0"/>
            <c:bubble3D val="0"/>
            <c:spPr>
              <a:solidFill>
                <a:srgbClr val="8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02A-4D82-9152-1BD99BA684CC}"/>
              </c:ext>
            </c:extLst>
          </c:dPt>
          <c:dPt>
            <c:idx val="13"/>
            <c:invertIfNegative val="0"/>
            <c:bubble3D val="0"/>
            <c:spPr>
              <a:solidFill>
                <a:srgbClr val="F6430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02A-4D82-9152-1BD99BA684C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68C-48F7-9FE6-1B811BDD8683}"/>
              </c:ext>
            </c:extLst>
          </c:dPt>
          <c:dPt>
            <c:idx val="17"/>
            <c:invertIfNegative val="0"/>
            <c:bubble3D val="0"/>
            <c:spPr>
              <a:solidFill>
                <a:srgbClr val="8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2A-4D82-9152-1BD99BA684CC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68C-48F7-9FE6-1B811BDD86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 Алатырский</c:v>
                </c:pt>
                <c:pt idx="1">
                  <c:v> Аликовский</c:v>
                </c:pt>
                <c:pt idx="2">
                  <c:v> Батыревский</c:v>
                </c:pt>
                <c:pt idx="3">
                  <c:v> Вурнарский</c:v>
                </c:pt>
                <c:pt idx="4">
                  <c:v> Ибресинский</c:v>
                </c:pt>
                <c:pt idx="5">
                  <c:v> Канашский</c:v>
                </c:pt>
                <c:pt idx="6">
                  <c:v> Козловский</c:v>
                </c:pt>
                <c:pt idx="7">
                  <c:v> Комсомольский</c:v>
                </c:pt>
                <c:pt idx="8">
                  <c:v> Красноармейский</c:v>
                </c:pt>
                <c:pt idx="9">
                  <c:v> Красночетайский</c:v>
                </c:pt>
                <c:pt idx="10">
                  <c:v> Марпосадский</c:v>
                </c:pt>
                <c:pt idx="11">
                  <c:v> Моргаушский</c:v>
                </c:pt>
                <c:pt idx="12">
                  <c:v> Порецкий</c:v>
                </c:pt>
                <c:pt idx="13">
                  <c:v> Урмарский</c:v>
                </c:pt>
                <c:pt idx="14">
                  <c:v> Цивильский</c:v>
                </c:pt>
                <c:pt idx="15">
                  <c:v> Чебоксарский</c:v>
                </c:pt>
                <c:pt idx="16">
                  <c:v> Шемуршинский</c:v>
                </c:pt>
                <c:pt idx="17">
                  <c:v> Шумерлинский</c:v>
                </c:pt>
                <c:pt idx="18">
                  <c:v> Ядринский</c:v>
                </c:pt>
                <c:pt idx="19">
                  <c:v> Яльчикский</c:v>
                </c:pt>
                <c:pt idx="20">
                  <c:v> Янтиковский</c:v>
                </c:pt>
              </c:strCache>
            </c:strRef>
          </c:cat>
          <c:val>
            <c:numRef>
              <c:f>Лист1!$B$2:$B$22</c:f>
              <c:numCache>
                <c:formatCode>0.00</c:formatCode>
                <c:ptCount val="21"/>
                <c:pt idx="0">
                  <c:v>8752.9</c:v>
                </c:pt>
                <c:pt idx="1">
                  <c:v>13990.7</c:v>
                </c:pt>
                <c:pt idx="2">
                  <c:v>39522.1</c:v>
                </c:pt>
                <c:pt idx="3">
                  <c:v>15717.5</c:v>
                </c:pt>
                <c:pt idx="4">
                  <c:v>16331.2</c:v>
                </c:pt>
                <c:pt idx="5">
                  <c:v>27148.799999999999</c:v>
                </c:pt>
                <c:pt idx="6">
                  <c:v>13058.7</c:v>
                </c:pt>
                <c:pt idx="7">
                  <c:v>25567</c:v>
                </c:pt>
                <c:pt idx="8">
                  <c:v>4651.3999999999996</c:v>
                </c:pt>
                <c:pt idx="9">
                  <c:v>9860.2999999999993</c:v>
                </c:pt>
                <c:pt idx="10">
                  <c:v>8034.7</c:v>
                </c:pt>
                <c:pt idx="11">
                  <c:v>18348.7</c:v>
                </c:pt>
                <c:pt idx="12">
                  <c:v>5538.2</c:v>
                </c:pt>
                <c:pt idx="13">
                  <c:v>34386.1</c:v>
                </c:pt>
                <c:pt idx="14">
                  <c:v>16969.099999999999</c:v>
                </c:pt>
                <c:pt idx="15">
                  <c:v>24883.599999999999</c:v>
                </c:pt>
                <c:pt idx="16">
                  <c:v>8806.1</c:v>
                </c:pt>
                <c:pt idx="17">
                  <c:v>8750.1</c:v>
                </c:pt>
                <c:pt idx="18">
                  <c:v>26963.9</c:v>
                </c:pt>
                <c:pt idx="19">
                  <c:v>21498.2</c:v>
                </c:pt>
                <c:pt idx="20">
                  <c:v>10593.7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68C-48F7-9FE6-1B811BDD8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0644416"/>
        <c:axId val="1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31750" cap="rnd">
              <a:solidFill>
                <a:schemeClr val="accent4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Лист1!$A$2:$A$22</c:f>
              <c:strCache>
                <c:ptCount val="21"/>
                <c:pt idx="0">
                  <c:v> Алатырский</c:v>
                </c:pt>
                <c:pt idx="1">
                  <c:v> Аликовский</c:v>
                </c:pt>
                <c:pt idx="2">
                  <c:v> Батыревский</c:v>
                </c:pt>
                <c:pt idx="3">
                  <c:v> Вурнарский</c:v>
                </c:pt>
                <c:pt idx="4">
                  <c:v> Ибресинский</c:v>
                </c:pt>
                <c:pt idx="5">
                  <c:v> Канашский</c:v>
                </c:pt>
                <c:pt idx="6">
                  <c:v> Козловский</c:v>
                </c:pt>
                <c:pt idx="7">
                  <c:v> Комсомольский</c:v>
                </c:pt>
                <c:pt idx="8">
                  <c:v> Красноармейский</c:v>
                </c:pt>
                <c:pt idx="9">
                  <c:v> Красночетайский</c:v>
                </c:pt>
                <c:pt idx="10">
                  <c:v> Марпосадский</c:v>
                </c:pt>
                <c:pt idx="11">
                  <c:v> Моргаушский</c:v>
                </c:pt>
                <c:pt idx="12">
                  <c:v> Порецкий</c:v>
                </c:pt>
                <c:pt idx="13">
                  <c:v> Урмарский</c:v>
                </c:pt>
                <c:pt idx="14">
                  <c:v> Цивильский</c:v>
                </c:pt>
                <c:pt idx="15">
                  <c:v> Чебоксарский</c:v>
                </c:pt>
                <c:pt idx="16">
                  <c:v> Шемуршинский</c:v>
                </c:pt>
                <c:pt idx="17">
                  <c:v> Шумерлинский</c:v>
                </c:pt>
                <c:pt idx="18">
                  <c:v> Ядринский</c:v>
                </c:pt>
                <c:pt idx="19">
                  <c:v> Яльчикский</c:v>
                </c:pt>
                <c:pt idx="20">
                  <c:v> Янтиковский</c:v>
                </c:pt>
              </c:strCache>
            </c:strRef>
          </c:cat>
          <c:val>
            <c:numRef>
              <c:f>Лист1!$C$2:$C$22</c:f>
              <c:numCache>
                <c:formatCode>General</c:formatCode>
                <c:ptCount val="2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868C-48F7-9FE6-1B811BDD8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644416"/>
        <c:axId val="1"/>
      </c:lineChart>
      <c:catAx>
        <c:axId val="9064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9064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0.88195</cdr:x>
      <cdr:y>0.33137</cdr:y>
    </cdr:from>
    <cdr:to>
      <cdr:x>1</cdr:x>
      <cdr:y>0.44026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12300" y="1533971"/>
          <a:ext cx="100553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36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2930574" cy="4991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3" y="6"/>
            <a:ext cx="2930574" cy="4991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81EF5-8B36-42AF-825F-135D904418A5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325"/>
            <a:ext cx="2930574" cy="4991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3" y="9443325"/>
            <a:ext cx="2930574" cy="4991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DB522-277A-45F5-B512-22831EA87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4704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6" y="6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076D9-B040-417A-89D9-BC13F4D5CA83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7"/>
            <a:ext cx="5408930" cy="3914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6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6A7B6-7323-419A-8F61-F8499FCBE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110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1243013"/>
            <a:ext cx="596423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06A75F16-8D76-43B0-B6E6-086A817429BD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2929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6A7B6-7323-419A-8F61-F8499FCBEE7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957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243F4-4042-419F-B8CC-333AC40A4C5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47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6A7B6-7323-419A-8F61-F8499FCBEE7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663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1243013"/>
            <a:ext cx="596423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06A75F16-8D76-43B0-B6E6-086A817429BD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259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1243013"/>
            <a:ext cx="596423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06A75F16-8D76-43B0-B6E6-086A817429BD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7916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1243013"/>
            <a:ext cx="596423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06A75F16-8D76-43B0-B6E6-086A817429BD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6575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1243013"/>
            <a:ext cx="596423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06A75F16-8D76-43B0-B6E6-086A817429BD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0453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6A7B6-7323-419A-8F61-F8499FCBEE7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7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675" y="746125"/>
            <a:ext cx="662781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1" tIns="45766" rIns="91531" bIns="45766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48828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6A7B6-7323-419A-8F61-F8499FCBEE7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47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6A7B6-7323-419A-8F61-F8499FCBEE7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724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6A7B6-7323-419A-8F61-F8499FCBEE7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77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6"/>
          <a:stretch>
            <a:fillRect/>
          </a:stretch>
        </p:blipFill>
        <p:spPr bwMode="auto">
          <a:xfrm>
            <a:off x="3119970" y="549277"/>
            <a:ext cx="9072033" cy="145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35" y="534989"/>
            <a:ext cx="18415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3119970" y="860426"/>
            <a:ext cx="9072033" cy="1107992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txBody>
          <a:bodyPr lIns="121917" tIns="60958" rIns="121917" bIns="60958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295C">
                    <a:lumMod val="75000"/>
                    <a:lumOff val="25000"/>
                  </a:srgbClr>
                </a:solidFill>
                <a:cs typeface="Arial" charset="0"/>
              </a:rPr>
              <a:t>Министерство экономического развития</a:t>
            </a:r>
          </a:p>
          <a:p>
            <a:pPr>
              <a:defRPr/>
            </a:pPr>
            <a:r>
              <a:rPr lang="ru-RU" sz="32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charset="0"/>
              </a:rPr>
              <a:t>Российской Федерации</a:t>
            </a:r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38"/>
          <a:stretch>
            <a:fillRect/>
          </a:stretch>
        </p:blipFill>
        <p:spPr bwMode="auto">
          <a:xfrm>
            <a:off x="2" y="549277"/>
            <a:ext cx="980017" cy="145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4384" y="2504491"/>
            <a:ext cx="8852256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4000" y="4268688"/>
            <a:ext cx="8842640" cy="17526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24417" y="6308728"/>
            <a:ext cx="2844800" cy="365125"/>
          </a:xfrm>
        </p:spPr>
        <p:txBody>
          <a:bodyPr/>
          <a:lstStyle>
            <a:lvl1pPr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A333A-271C-4D1B-9B66-9FE70D0A5C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33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417" y="6308728"/>
            <a:ext cx="2844800" cy="365125"/>
          </a:xfrm>
        </p:spPr>
        <p:txBody>
          <a:bodyPr/>
          <a:lstStyle>
            <a:lvl1pPr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A51D8-B27D-402D-88DE-93BCE44A2A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476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417" y="6308728"/>
            <a:ext cx="2844800" cy="365125"/>
          </a:xfrm>
        </p:spPr>
        <p:txBody>
          <a:bodyPr/>
          <a:lstStyle>
            <a:lvl1pPr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F2B3F-9934-439F-8618-BBE3F1D6AC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35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4417" y="6308728"/>
            <a:ext cx="2844800" cy="365125"/>
          </a:xfrm>
        </p:spPr>
        <p:txBody>
          <a:bodyPr/>
          <a:lstStyle>
            <a:lvl1pPr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7690E-8B7A-4A93-ADC2-91776E1D26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728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4417" y="6308728"/>
            <a:ext cx="2844800" cy="365125"/>
          </a:xfrm>
        </p:spPr>
        <p:txBody>
          <a:bodyPr/>
          <a:lstStyle>
            <a:lvl1pPr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B23E2-CECA-4460-93F1-4CF5D31F41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63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4417" y="6308728"/>
            <a:ext cx="2844800" cy="365125"/>
          </a:xfrm>
        </p:spPr>
        <p:txBody>
          <a:bodyPr/>
          <a:lstStyle>
            <a:lvl1pPr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8911-D48F-4910-95F3-2DC5FD86C7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032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t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417" y="6308728"/>
            <a:ext cx="2844800" cy="365125"/>
          </a:xfrm>
        </p:spPr>
        <p:txBody>
          <a:bodyPr/>
          <a:lstStyle>
            <a:lvl1pPr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94742-E142-4B3C-9DBA-762F25F0CC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524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417" y="6308728"/>
            <a:ext cx="2844800" cy="365125"/>
          </a:xfrm>
        </p:spPr>
        <p:txBody>
          <a:bodyPr/>
          <a:lstStyle>
            <a:lvl1pPr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D0B03-8EBA-429B-85E0-2486A21B0A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627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417" y="6308728"/>
            <a:ext cx="2844800" cy="365125"/>
          </a:xfrm>
        </p:spPr>
        <p:txBody>
          <a:bodyPr/>
          <a:lstStyle>
            <a:lvl1pPr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6B8B5-CB9A-410F-8DED-03E92D4A42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921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417" y="6308728"/>
            <a:ext cx="2844800" cy="365125"/>
          </a:xfrm>
        </p:spPr>
        <p:txBody>
          <a:bodyPr/>
          <a:lstStyle>
            <a:lvl1pPr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DDF69-3F16-4D89-BDF7-1C44D4FE41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08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864000" y="1944000"/>
            <a:ext cx="10464000" cy="367702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4991-9555-4DA5-83FF-21BCAFE75E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86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334433" y="147639"/>
            <a:ext cx="10754784" cy="4302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/>
          <p:nvPr userDrawn="1"/>
        </p:nvSpPr>
        <p:spPr>
          <a:xfrm>
            <a:off x="315386" y="66677"/>
            <a:ext cx="11542183" cy="50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12753" y="117476"/>
            <a:ext cx="3761091" cy="553994"/>
          </a:xfrm>
          <a:prstGeom prst="rect">
            <a:avLst/>
          </a:prstGeom>
          <a:noFill/>
        </p:spPr>
        <p:txBody>
          <a:bodyPr wrap="none" lIns="0" tIns="60958" rIns="121917" bIns="60958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295C">
                    <a:lumMod val="90000"/>
                    <a:lumOff val="10000"/>
                  </a:srgbClr>
                </a:solidFill>
                <a:cs typeface="Arial" charset="0"/>
              </a:rPr>
              <a:t>Министерство экономического развития</a:t>
            </a:r>
          </a:p>
          <a:p>
            <a:pPr>
              <a:defRPr/>
            </a:pPr>
            <a:r>
              <a:rPr lang="ru-RU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charset="0"/>
              </a:rPr>
              <a:t>Российской Федерации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117" y="69853"/>
            <a:ext cx="78528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1" y="714408"/>
            <a:ext cx="11530869" cy="439152"/>
          </a:xfrm>
        </p:spPr>
        <p:txBody>
          <a:bodyPr lIns="47999" tIns="47999" rIns="47999" bIns="47999"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11521280" cy="518457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223501" y="6524627"/>
            <a:ext cx="1634067" cy="196851"/>
          </a:xfrm>
        </p:spPr>
        <p:txBody>
          <a:bodyPr rIns="0"/>
          <a:lstStyle>
            <a:lvl1pPr algn="r">
              <a:defRPr sz="1300">
                <a:solidFill>
                  <a:srgbClr val="4F4A4D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Страница </a:t>
            </a:r>
            <a:fld id="{DBB6C2A7-0D58-4F3A-A52D-14109749B5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1"/>
          </p:nvPr>
        </p:nvSpPr>
        <p:spPr>
          <a:xfrm>
            <a:off x="334433" y="6524625"/>
            <a:ext cx="2159000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8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648000"/>
            <a:ext cx="10464000" cy="115530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864000" y="2252737"/>
            <a:ext cx="10464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/>
          </p:nvPr>
        </p:nvSpPr>
        <p:spPr>
          <a:xfrm>
            <a:off x="864001" y="1803307"/>
            <a:ext cx="10464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4991-9555-4DA5-83FF-21BCAFE75E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632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92000" y="1944000"/>
            <a:ext cx="5136000" cy="367702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864000" y="1944000"/>
            <a:ext cx="5136000" cy="36770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864000" y="648000"/>
            <a:ext cx="10464000" cy="1296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4991-9555-4DA5-83FF-21BCAFE75E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988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864000" y="2252738"/>
            <a:ext cx="5136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864000" y="648000"/>
            <a:ext cx="10464000" cy="115530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5"/>
          </p:nvPr>
        </p:nvSpPr>
        <p:spPr>
          <a:xfrm>
            <a:off x="864002" y="1803307"/>
            <a:ext cx="5135999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6192001" y="2252738"/>
            <a:ext cx="5136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7"/>
          </p:nvPr>
        </p:nvSpPr>
        <p:spPr>
          <a:xfrm>
            <a:off x="6192003" y="1803307"/>
            <a:ext cx="5135999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4991-9555-4DA5-83FF-21BCAFE75E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958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648000"/>
            <a:ext cx="10464000" cy="115530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864000" y="1803307"/>
            <a:ext cx="6096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7824000" y="2252738"/>
            <a:ext cx="3504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7"/>
          </p:nvPr>
        </p:nvSpPr>
        <p:spPr>
          <a:xfrm>
            <a:off x="7824000" y="1803308"/>
            <a:ext cx="3504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4991-9555-4DA5-83FF-21BCAFE75E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478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, графика, малые пикт.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648000"/>
            <a:ext cx="8736000" cy="1296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864000" y="1944000"/>
            <a:ext cx="8736000" cy="367702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4991-9555-4DA5-83FF-21BCAFE75E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441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дзаголовок, текст, графика, малые пикт.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648000"/>
            <a:ext cx="8736000" cy="11553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864000" y="2252738"/>
            <a:ext cx="8736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7"/>
          </p:nvPr>
        </p:nvSpPr>
        <p:spPr>
          <a:xfrm>
            <a:off x="864000" y="1803308"/>
            <a:ext cx="8736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4991-9555-4DA5-83FF-21BCAFE75E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631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3AD11-008C-46BF-807B-558C67F36B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202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FBC10-B224-420F-99F8-96D113EA97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831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 + пиктограмм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648000"/>
            <a:ext cx="6960000" cy="1296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864000" y="1944000"/>
            <a:ext cx="6960000" cy="367702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1E4B8-9F10-4582-9978-D1CE76F53029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983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 + пикт.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648000"/>
            <a:ext cx="6960000" cy="11553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864000" y="2252738"/>
            <a:ext cx="696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/>
          </p:nvPr>
        </p:nvSpPr>
        <p:spPr>
          <a:xfrm>
            <a:off x="864000" y="1803309"/>
            <a:ext cx="6960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490C8-2196-420B-95EF-055AAF7F7347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12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334433" y="149228"/>
            <a:ext cx="10754784" cy="430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315386" y="66677"/>
            <a:ext cx="11542183" cy="50323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12754" y="117476"/>
            <a:ext cx="3761091" cy="553994"/>
          </a:xfrm>
          <a:prstGeom prst="rect">
            <a:avLst/>
          </a:prstGeom>
          <a:noFill/>
        </p:spPr>
        <p:txBody>
          <a:bodyPr wrap="none" lIns="0" tIns="60958" rIns="121917" bIns="60958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295C">
                    <a:lumMod val="90000"/>
                    <a:lumOff val="10000"/>
                  </a:srgbClr>
                </a:solidFill>
                <a:cs typeface="Arial" charset="0"/>
              </a:rPr>
              <a:t>Министерство экономического развития</a:t>
            </a:r>
          </a:p>
          <a:p>
            <a:pPr>
              <a:defRPr/>
            </a:pPr>
            <a:r>
              <a:rPr lang="ru-RU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charset="0"/>
              </a:rPr>
              <a:t>Российской Федерации</a:t>
            </a: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117" y="69853"/>
            <a:ext cx="78528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1" y="714408"/>
            <a:ext cx="11530869" cy="439152"/>
          </a:xfrm>
        </p:spPr>
        <p:txBody>
          <a:bodyPr lIns="47999" tIns="47999" rIns="47999" bIns="47999"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47999" tIns="47999" rIns="0" bIns="47999"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1" y="1628800"/>
            <a:ext cx="5568619" cy="47525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47999" tIns="47999" rIns="0" bIns="47999"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47525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0223501" y="6524627"/>
            <a:ext cx="1634067" cy="196851"/>
          </a:xfrm>
        </p:spPr>
        <p:txBody>
          <a:bodyPr rIns="0"/>
          <a:lstStyle>
            <a:lvl1pPr algn="r">
              <a:defRPr sz="1300">
                <a:solidFill>
                  <a:srgbClr val="4F4A4D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Страница </a:t>
            </a:r>
            <a:fld id="{1957F347-3179-4DF9-91E5-9C06BEA41D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603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 + пиктограмм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648000"/>
            <a:ext cx="6960000" cy="1296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864000" y="1944000"/>
            <a:ext cx="6960000" cy="367702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4FA62-52CB-41F0-BEDC-1067A6217894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808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 + пикт.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648000"/>
            <a:ext cx="6960000" cy="11553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864000" y="2252738"/>
            <a:ext cx="696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/>
          </p:nvPr>
        </p:nvSpPr>
        <p:spPr>
          <a:xfrm>
            <a:off x="864000" y="1803309"/>
            <a:ext cx="6960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31AA8-0948-4F0C-9060-B8DBFEFAF425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305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кст + пиктограмм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648000"/>
            <a:ext cx="6960000" cy="1296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864000" y="1944000"/>
            <a:ext cx="6960000" cy="367702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9750B-D8E5-4115-8B37-2F9EC7D3FE84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929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дзаголовок, текст + пикт.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648000"/>
            <a:ext cx="6960000" cy="11553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864000" y="2252738"/>
            <a:ext cx="696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/>
          </p:nvPr>
        </p:nvSpPr>
        <p:spPr>
          <a:xfrm>
            <a:off x="864000" y="1803309"/>
            <a:ext cx="6960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11390-1CAC-4D2C-AAD8-3E4B25622742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6753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кст + пиктограмм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648000"/>
            <a:ext cx="6960000" cy="1296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864000" y="1944000"/>
            <a:ext cx="6960000" cy="367702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44F69-E745-42C2-98E5-B7E7B9922106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339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одзаголовок, текст + пикт.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648000"/>
            <a:ext cx="6960000" cy="11553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864000" y="2252738"/>
            <a:ext cx="696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/>
          </p:nvPr>
        </p:nvSpPr>
        <p:spPr>
          <a:xfrm>
            <a:off x="864000" y="1803309"/>
            <a:ext cx="6960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E76E4-7F91-4477-8188-99C4809AD1E4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154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екст + пиктограмм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648000"/>
            <a:ext cx="6960000" cy="1296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864000" y="1944000"/>
            <a:ext cx="6960000" cy="367702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D8864-8651-4099-8883-A172B905CB89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821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одзаголовок, текст + пикт.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648000"/>
            <a:ext cx="6960000" cy="11553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864000" y="2252738"/>
            <a:ext cx="696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/>
          </p:nvPr>
        </p:nvSpPr>
        <p:spPr>
          <a:xfrm>
            <a:off x="864000" y="1803309"/>
            <a:ext cx="6960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56A2B-8C65-4449-B802-FE16943C117E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1553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екст + пиктограмм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648000"/>
            <a:ext cx="6960000" cy="1296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864000" y="1944000"/>
            <a:ext cx="6960000" cy="367702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FD903-A228-4FA6-BF7C-6279438BFA0A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1822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одзаголовок, текст + пикт.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648000"/>
            <a:ext cx="6960000" cy="11553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864000" y="2252738"/>
            <a:ext cx="696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/>
          </p:nvPr>
        </p:nvSpPr>
        <p:spPr>
          <a:xfrm>
            <a:off x="864000" y="1803309"/>
            <a:ext cx="6960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2CBA-B87A-423A-B76A-24F335FD3D8E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425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 userDrawn="1"/>
        </p:nvSpPr>
        <p:spPr>
          <a:xfrm>
            <a:off x="334433" y="149228"/>
            <a:ext cx="10752667" cy="430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/>
          <p:nvPr userDrawn="1"/>
        </p:nvSpPr>
        <p:spPr>
          <a:xfrm>
            <a:off x="315386" y="66677"/>
            <a:ext cx="11542183" cy="50323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12754" y="117476"/>
            <a:ext cx="3761091" cy="553994"/>
          </a:xfrm>
          <a:prstGeom prst="rect">
            <a:avLst/>
          </a:prstGeom>
          <a:noFill/>
        </p:spPr>
        <p:txBody>
          <a:bodyPr wrap="none" lIns="0" tIns="60958" rIns="121917" bIns="60958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295C">
                    <a:lumMod val="90000"/>
                    <a:lumOff val="10000"/>
                  </a:srgbClr>
                </a:solidFill>
                <a:cs typeface="Arial" charset="0"/>
              </a:rPr>
              <a:t>Министерство экономического развития</a:t>
            </a:r>
          </a:p>
          <a:p>
            <a:pPr>
              <a:defRPr/>
            </a:pPr>
            <a:r>
              <a:rPr lang="ru-RU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charset="0"/>
              </a:rPr>
              <a:t>Российской Федерации</a:t>
            </a: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117" y="69853"/>
            <a:ext cx="78528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1" y="714408"/>
            <a:ext cx="11530869" cy="439152"/>
          </a:xfrm>
        </p:spPr>
        <p:txBody>
          <a:bodyPr lIns="47999" tIns="47999" rIns="47999" bIns="47999"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1" y="1268760"/>
            <a:ext cx="5568619" cy="51125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47999" tIns="47999" rIns="0" bIns="47999"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47525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0223501" y="6524627"/>
            <a:ext cx="1634067" cy="196851"/>
          </a:xfrm>
        </p:spPr>
        <p:txBody>
          <a:bodyPr rIns="0"/>
          <a:lstStyle>
            <a:lvl1pPr algn="r">
              <a:defRPr sz="1300">
                <a:solidFill>
                  <a:srgbClr val="4F4A4D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Страница </a:t>
            </a:r>
            <a:fld id="{DF62188D-A74C-4BE5-9D34-7DD693D2AC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64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екст + пиктограмм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648000"/>
            <a:ext cx="6960000" cy="1296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864000" y="1944000"/>
            <a:ext cx="6960000" cy="367702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07BF6-C199-45AD-896C-0D36A739F7C8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4265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Подзаголовок, текст + пикт.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648000"/>
            <a:ext cx="6960000" cy="11553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864000" y="2252738"/>
            <a:ext cx="696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/>
          </p:nvPr>
        </p:nvSpPr>
        <p:spPr>
          <a:xfrm>
            <a:off x="864000" y="1803309"/>
            <a:ext cx="6960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4CE0E-65A7-4F38-A034-A81219525992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6972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екст + пиктограмм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648000"/>
            <a:ext cx="6960000" cy="1296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864000" y="1944000"/>
            <a:ext cx="6960000" cy="367702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853C-3E76-47A1-80D6-88B756899AAB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3675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Подзаголовок, текст + пикт.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648000"/>
            <a:ext cx="6960000" cy="11553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864000" y="2252738"/>
            <a:ext cx="696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/>
          </p:nvPr>
        </p:nvSpPr>
        <p:spPr>
          <a:xfrm>
            <a:off x="864000" y="1803309"/>
            <a:ext cx="6960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DDA30-62E5-452E-A583-7841F9FA9565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101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3AD11-008C-46BF-807B-558C67F36B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8983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FBC10-B224-420F-99F8-96D113EA97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4902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2592007"/>
            <a:ext cx="6960000" cy="11553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9"/>
          </p:nvPr>
        </p:nvSpPr>
        <p:spPr>
          <a:xfrm>
            <a:off x="864000" y="4053600"/>
            <a:ext cx="6960000" cy="1507740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95FD5-8122-4DC3-A675-B0D06950755B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588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2592007"/>
            <a:ext cx="6960000" cy="11553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9"/>
          </p:nvPr>
        </p:nvSpPr>
        <p:spPr>
          <a:xfrm>
            <a:off x="864000" y="4053600"/>
            <a:ext cx="6960000" cy="1507740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A7CE-D02D-44F0-900B-CC35A51B0869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158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2592007"/>
            <a:ext cx="6960000" cy="11553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idx="19"/>
          </p:nvPr>
        </p:nvSpPr>
        <p:spPr>
          <a:xfrm>
            <a:off x="864000" y="4053600"/>
            <a:ext cx="6960000" cy="1507740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6BF06-13D5-4E1E-96BF-9E3E81AC5961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9316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муц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2592007"/>
            <a:ext cx="6960000" cy="11553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9"/>
          </p:nvPr>
        </p:nvSpPr>
        <p:spPr>
          <a:xfrm>
            <a:off x="864000" y="4053600"/>
            <a:ext cx="6960000" cy="1507740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CA036-5F3F-4AD7-B0A4-75A8C2A6BC07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32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 userDrawn="1"/>
        </p:nvSpPr>
        <p:spPr>
          <a:xfrm>
            <a:off x="334433" y="149228"/>
            <a:ext cx="10752667" cy="430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Rectangle 8"/>
          <p:cNvSpPr/>
          <p:nvPr userDrawn="1"/>
        </p:nvSpPr>
        <p:spPr>
          <a:xfrm>
            <a:off x="315386" y="66677"/>
            <a:ext cx="11542183" cy="50323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12754" y="117476"/>
            <a:ext cx="3761091" cy="553994"/>
          </a:xfrm>
          <a:prstGeom prst="rect">
            <a:avLst/>
          </a:prstGeom>
          <a:noFill/>
        </p:spPr>
        <p:txBody>
          <a:bodyPr wrap="none" lIns="0" tIns="60958" rIns="121917" bIns="60958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295C">
                    <a:lumMod val="90000"/>
                    <a:lumOff val="10000"/>
                  </a:srgbClr>
                </a:solidFill>
                <a:cs typeface="Arial" charset="0"/>
              </a:rPr>
              <a:t>Министерство экономического развития</a:t>
            </a:r>
          </a:p>
          <a:p>
            <a:pPr>
              <a:defRPr/>
            </a:pPr>
            <a:r>
              <a:rPr lang="ru-RU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charset="0"/>
              </a:rPr>
              <a:t>Российской Федерации</a:t>
            </a:r>
          </a:p>
        </p:txBody>
      </p:sp>
      <p:pic>
        <p:nvPicPr>
          <p:cNvPr id="1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117" y="69853"/>
            <a:ext cx="78528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1" y="714408"/>
            <a:ext cx="11530869" cy="439152"/>
          </a:xfrm>
        </p:spPr>
        <p:txBody>
          <a:bodyPr lIns="47999" tIns="47999" rIns="47999" bIns="47999"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47999" tIns="47999" rIns="0" bIns="47999"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1" y="1628800"/>
            <a:ext cx="5568619" cy="4752528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47999" tIns="47999" rIns="0" bIns="47999"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288021" y="3875459"/>
            <a:ext cx="5568619" cy="336811"/>
          </a:xfrm>
          <a:solidFill>
            <a:schemeClr val="accent3">
              <a:lumMod val="20000"/>
              <a:lumOff val="80000"/>
            </a:schemeClr>
          </a:solidFill>
        </p:spPr>
        <p:txBody>
          <a:bodyPr lIns="47999" tIns="47999" rIns="0" bIns="47999"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6288021" y="4221088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10223501" y="6524627"/>
            <a:ext cx="1634067" cy="196851"/>
          </a:xfrm>
        </p:spPr>
        <p:txBody>
          <a:bodyPr rIns="0"/>
          <a:lstStyle>
            <a:lvl1pPr algn="r">
              <a:defRPr sz="1300">
                <a:solidFill>
                  <a:srgbClr val="4F4A4D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Страница </a:t>
            </a:r>
            <a:fld id="{F524BF35-0490-4955-B5EB-D73C26BA9C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72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Шмуц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2592007"/>
            <a:ext cx="6960000" cy="11553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9"/>
          </p:nvPr>
        </p:nvSpPr>
        <p:spPr>
          <a:xfrm>
            <a:off x="864000" y="4053600"/>
            <a:ext cx="6960000" cy="1507740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4F725-55DF-4746-BD84-C3FAE938D3F8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7162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Шмуц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2592007"/>
            <a:ext cx="6960000" cy="11553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9"/>
          </p:nvPr>
        </p:nvSpPr>
        <p:spPr>
          <a:xfrm>
            <a:off x="864000" y="4053600"/>
            <a:ext cx="6960000" cy="1507740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E81EB-9790-40F4-9784-83016D982B6E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409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Шмуц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2592007"/>
            <a:ext cx="6960000" cy="11553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9"/>
          </p:nvPr>
        </p:nvSpPr>
        <p:spPr>
          <a:xfrm>
            <a:off x="864000" y="4053600"/>
            <a:ext cx="6960000" cy="1507740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DB47B-CE82-472F-ABFD-0B5A55F86E50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9052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Шмуц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2592007"/>
            <a:ext cx="6960000" cy="11553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/>
          </p:nvPr>
        </p:nvSpPr>
        <p:spPr>
          <a:xfrm>
            <a:off x="864000" y="4053600"/>
            <a:ext cx="6960000" cy="1507740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70F44-8984-4D37-9C0D-9DBA6C81980B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9144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3AD11-008C-46BF-807B-558C67F36B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9431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FBC10-B224-420F-99F8-96D113EA97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1738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, заключите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56684" y="4205288"/>
            <a:ext cx="1219200" cy="914400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cap="all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864000" y="2592000"/>
            <a:ext cx="6960000" cy="1296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/>
          </p:nvPr>
        </p:nvSpPr>
        <p:spPr>
          <a:xfrm>
            <a:off x="864000" y="4052176"/>
            <a:ext cx="6960000" cy="1389214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5164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, заключительный лист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864000" y="2592000"/>
            <a:ext cx="6960000" cy="1296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/>
          </p:nvPr>
        </p:nvSpPr>
        <p:spPr>
          <a:xfrm>
            <a:off x="864000" y="4052176"/>
            <a:ext cx="6960000" cy="1389214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7668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итульный, заключите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864000" y="2592000"/>
            <a:ext cx="6960000" cy="1296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/>
          </p:nvPr>
        </p:nvSpPr>
        <p:spPr>
          <a:xfrm>
            <a:off x="864000" y="4052176"/>
            <a:ext cx="6960000" cy="1389214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7455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итульный, заключите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864000" y="2592000"/>
            <a:ext cx="6960000" cy="1296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/>
          </p:nvPr>
        </p:nvSpPr>
        <p:spPr>
          <a:xfrm>
            <a:off x="864000" y="4052176"/>
            <a:ext cx="6960000" cy="1389214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38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 userDrawn="1"/>
        </p:nvSpPr>
        <p:spPr>
          <a:xfrm>
            <a:off x="334433" y="149228"/>
            <a:ext cx="10752667" cy="430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Rectangle 8"/>
          <p:cNvSpPr/>
          <p:nvPr userDrawn="1"/>
        </p:nvSpPr>
        <p:spPr>
          <a:xfrm>
            <a:off x="315386" y="66677"/>
            <a:ext cx="11542183" cy="50323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12754" y="117476"/>
            <a:ext cx="3761091" cy="553994"/>
          </a:xfrm>
          <a:prstGeom prst="rect">
            <a:avLst/>
          </a:prstGeom>
          <a:noFill/>
        </p:spPr>
        <p:txBody>
          <a:bodyPr wrap="none" lIns="0" tIns="60958" rIns="121917" bIns="60958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295C">
                    <a:lumMod val="90000"/>
                    <a:lumOff val="10000"/>
                  </a:srgbClr>
                </a:solidFill>
                <a:cs typeface="Arial" charset="0"/>
              </a:rPr>
              <a:t>Министерство экономического развития</a:t>
            </a:r>
          </a:p>
          <a:p>
            <a:pPr>
              <a:defRPr/>
            </a:pPr>
            <a:r>
              <a:rPr lang="ru-RU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charset="0"/>
              </a:rPr>
              <a:t>Российской Федерации</a:t>
            </a:r>
          </a:p>
        </p:txBody>
      </p:sp>
      <p:pic>
        <p:nvPicPr>
          <p:cNvPr id="18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117" y="69853"/>
            <a:ext cx="78528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1" y="714408"/>
            <a:ext cx="11530869" cy="439152"/>
          </a:xfrm>
        </p:spPr>
        <p:txBody>
          <a:bodyPr lIns="47999" tIns="47999" rIns="47999" bIns="47999"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72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47999" tIns="47999" rIns="0" bIns="47999"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335372" y="1628800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72" y="3875459"/>
            <a:ext cx="5568619" cy="336811"/>
          </a:xfrm>
          <a:solidFill>
            <a:schemeClr val="accent3">
              <a:lumMod val="20000"/>
              <a:lumOff val="80000"/>
            </a:schemeClr>
          </a:solidFill>
        </p:spPr>
        <p:txBody>
          <a:bodyPr lIns="47999" tIns="47999" rIns="0" bIns="47999"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72" y="4221088"/>
            <a:ext cx="5568619" cy="216024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278433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47999" tIns="47999" rIns="0" bIns="47999"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6278433" y="1628800"/>
            <a:ext cx="5568619" cy="4752528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10223501" y="6524627"/>
            <a:ext cx="1634067" cy="196851"/>
          </a:xfrm>
        </p:spPr>
        <p:txBody>
          <a:bodyPr rIns="0"/>
          <a:lstStyle>
            <a:lvl1pPr algn="r">
              <a:defRPr sz="1300">
                <a:solidFill>
                  <a:srgbClr val="4F4A4D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Страница </a:t>
            </a:r>
            <a:fld id="{6F5ED84C-BA6E-4278-ABAF-49B3184453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667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итульный, заключите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864000" y="2592000"/>
            <a:ext cx="6960000" cy="1296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/>
          </p:nvPr>
        </p:nvSpPr>
        <p:spPr>
          <a:xfrm>
            <a:off x="864000" y="4052176"/>
            <a:ext cx="6960000" cy="1389214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6267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итульный, заключите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39284" y="4203700"/>
            <a:ext cx="1219200" cy="914400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cap="all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864000" y="2592000"/>
            <a:ext cx="6960000" cy="1296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/>
          </p:nvPr>
        </p:nvSpPr>
        <p:spPr>
          <a:xfrm>
            <a:off x="864000" y="4052176"/>
            <a:ext cx="6960000" cy="1389214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7926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итульный, заключите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864000" y="2592000"/>
            <a:ext cx="6960000" cy="1296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/>
          </p:nvPr>
        </p:nvSpPr>
        <p:spPr>
          <a:xfrm>
            <a:off x="864000" y="4052176"/>
            <a:ext cx="6960000" cy="1389214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6750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2731751" y="5332413"/>
            <a:ext cx="1219200" cy="914400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cap="all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000" y="2592000"/>
            <a:ext cx="6960000" cy="1296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Текст 2"/>
          <p:cNvSpPr>
            <a:spLocks noGrp="1"/>
          </p:cNvSpPr>
          <p:nvPr>
            <p:ph type="body" idx="19"/>
          </p:nvPr>
        </p:nvSpPr>
        <p:spPr>
          <a:xfrm>
            <a:off x="864000" y="4052176"/>
            <a:ext cx="6960000" cy="1389214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0018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75945-AB50-4D19-9438-4AD6775CE60E}" type="slidenum">
              <a:rPr lang="en-US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4965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3AD11-008C-46BF-807B-558C67F36B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4896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75945-AB50-4D19-9438-4AD6775CE60E}" type="slidenum">
              <a:rPr lang="en-US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2315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75945-AB50-4D19-9438-4AD6775CE60E}" type="slidenum">
              <a:rPr lang="en-US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4528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75945-AB50-4D19-9438-4AD6775CE60E}" type="slidenum">
              <a:rPr lang="en-US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8953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75945-AB50-4D19-9438-4AD6775CE60E}" type="slidenum">
              <a:rPr lang="en-US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52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/>
          <p:cNvSpPr/>
          <p:nvPr userDrawn="1"/>
        </p:nvSpPr>
        <p:spPr>
          <a:xfrm>
            <a:off x="334433" y="149228"/>
            <a:ext cx="10752667" cy="430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9" name="Rectangle 8"/>
          <p:cNvSpPr/>
          <p:nvPr userDrawn="1"/>
        </p:nvSpPr>
        <p:spPr>
          <a:xfrm>
            <a:off x="315386" y="66677"/>
            <a:ext cx="11542183" cy="50323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12754" y="117476"/>
            <a:ext cx="3761091" cy="553994"/>
          </a:xfrm>
          <a:prstGeom prst="rect">
            <a:avLst/>
          </a:prstGeom>
          <a:noFill/>
        </p:spPr>
        <p:txBody>
          <a:bodyPr wrap="none" lIns="0" tIns="60958" rIns="121917" bIns="60958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295C">
                    <a:lumMod val="90000"/>
                    <a:lumOff val="10000"/>
                  </a:srgbClr>
                </a:solidFill>
                <a:cs typeface="Arial" charset="0"/>
              </a:rPr>
              <a:t>Министерство экономического развития</a:t>
            </a:r>
          </a:p>
          <a:p>
            <a:pPr>
              <a:defRPr/>
            </a:pPr>
            <a:r>
              <a:rPr lang="ru-RU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charset="0"/>
              </a:rPr>
              <a:t>Российской Федерации</a:t>
            </a:r>
          </a:p>
        </p:txBody>
      </p:sp>
      <p:pic>
        <p:nvPicPr>
          <p:cNvPr id="21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117" y="69853"/>
            <a:ext cx="78528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1" y="714408"/>
            <a:ext cx="11530869" cy="439152"/>
          </a:xfrm>
        </p:spPr>
        <p:txBody>
          <a:bodyPr lIns="47999" tIns="47999" rIns="47999" bIns="47999"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47999" tIns="47999" rIns="0" bIns="47999"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1" y="1628800"/>
            <a:ext cx="5568619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47999" tIns="47999" rIns="0" bIns="47999"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1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47999" tIns="47999" rIns="0" bIns="47999"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1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6288021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47999" tIns="47999" rIns="0" bIns="47999"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6288021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10223501" y="6524627"/>
            <a:ext cx="1634067" cy="196851"/>
          </a:xfrm>
        </p:spPr>
        <p:txBody>
          <a:bodyPr rIns="0"/>
          <a:lstStyle>
            <a:lvl1pPr algn="r">
              <a:defRPr sz="1300">
                <a:solidFill>
                  <a:srgbClr val="4F4A4D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Страница </a:t>
            </a:r>
            <a:fld id="{C8935D5C-C26D-4F2D-9ABB-10C4B4926C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9045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FBC10-B224-420F-99F8-96D113EA97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3533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75945-AB50-4D19-9438-4AD6775CE60E}" type="slidenum">
              <a:rPr lang="en-US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6924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75945-AB50-4D19-9438-4AD6775CE60E}" type="slidenum">
              <a:rPr lang="en-US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2672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75945-AB50-4D19-9438-4AD6775CE60E}" type="slidenum">
              <a:rPr lang="en-US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5724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75945-AB50-4D19-9438-4AD6775CE60E}" type="slidenum">
              <a:rPr lang="en-US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9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 userDrawn="1"/>
        </p:nvSpPr>
        <p:spPr>
          <a:xfrm>
            <a:off x="334433" y="149228"/>
            <a:ext cx="10752667" cy="430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Rectangle 8"/>
          <p:cNvSpPr/>
          <p:nvPr userDrawn="1"/>
        </p:nvSpPr>
        <p:spPr>
          <a:xfrm>
            <a:off x="315386" y="66677"/>
            <a:ext cx="11542183" cy="50323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12754" y="117476"/>
            <a:ext cx="3761091" cy="553994"/>
          </a:xfrm>
          <a:prstGeom prst="rect">
            <a:avLst/>
          </a:prstGeom>
          <a:noFill/>
        </p:spPr>
        <p:txBody>
          <a:bodyPr wrap="none" lIns="0" tIns="60958" rIns="121917" bIns="60958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295C">
                    <a:lumMod val="90000"/>
                    <a:lumOff val="10000"/>
                  </a:srgbClr>
                </a:solidFill>
                <a:cs typeface="Arial" charset="0"/>
              </a:rPr>
              <a:t>Министерство экономического развития</a:t>
            </a:r>
          </a:p>
          <a:p>
            <a:pPr>
              <a:defRPr/>
            </a:pPr>
            <a:r>
              <a:rPr lang="ru-RU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charset="0"/>
              </a:rPr>
              <a:t>Российской Федерации</a:t>
            </a:r>
          </a:p>
        </p:txBody>
      </p:sp>
      <p:pic>
        <p:nvPicPr>
          <p:cNvPr id="1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117" y="69853"/>
            <a:ext cx="78528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1" y="714408"/>
            <a:ext cx="11530869" cy="439152"/>
          </a:xfrm>
        </p:spPr>
        <p:txBody>
          <a:bodyPr lIns="47999" tIns="47999" rIns="47999" bIns="47999"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11520640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47999" tIns="47999" rIns="0" bIns="47999"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0" y="1628800"/>
            <a:ext cx="11511040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1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47999" tIns="47999" rIns="0" bIns="47999"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1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6288021" y="3925880"/>
            <a:ext cx="5568619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47999" tIns="47999" rIns="0" bIns="47999"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6288021" y="4285920"/>
            <a:ext cx="5568619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10223501" y="6524627"/>
            <a:ext cx="1634067" cy="196851"/>
          </a:xfrm>
        </p:spPr>
        <p:txBody>
          <a:bodyPr rIns="0"/>
          <a:lstStyle>
            <a:lvl1pPr algn="r">
              <a:defRPr sz="1300">
                <a:solidFill>
                  <a:srgbClr val="4F4A4D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Страница </a:t>
            </a:r>
            <a:fld id="{39E37EB9-D522-4F3D-8924-F8D8BB7130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/>
          <p:nvPr userDrawn="1"/>
        </p:nvSpPr>
        <p:spPr>
          <a:xfrm>
            <a:off x="334433" y="149228"/>
            <a:ext cx="10752667" cy="430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7" name="Rectangle 8"/>
          <p:cNvSpPr/>
          <p:nvPr userDrawn="1"/>
        </p:nvSpPr>
        <p:spPr>
          <a:xfrm>
            <a:off x="315386" y="66677"/>
            <a:ext cx="11542183" cy="50323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2754" y="117476"/>
            <a:ext cx="3761091" cy="553994"/>
          </a:xfrm>
          <a:prstGeom prst="rect">
            <a:avLst/>
          </a:prstGeom>
          <a:noFill/>
        </p:spPr>
        <p:txBody>
          <a:bodyPr wrap="none" lIns="0" tIns="60958" rIns="121917" bIns="60958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295C">
                    <a:lumMod val="90000"/>
                    <a:lumOff val="10000"/>
                  </a:srgbClr>
                </a:solidFill>
                <a:cs typeface="Arial" charset="0"/>
              </a:rPr>
              <a:t>Министерство экономического развития</a:t>
            </a:r>
          </a:p>
          <a:p>
            <a:pPr>
              <a:defRPr/>
            </a:pPr>
            <a:r>
              <a:rPr lang="ru-RU" sz="14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charset="0"/>
              </a:rPr>
              <a:t>Российской Федерации</a:t>
            </a:r>
          </a:p>
        </p:txBody>
      </p:sp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117" y="69853"/>
            <a:ext cx="78528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1" y="714408"/>
            <a:ext cx="11530869" cy="439152"/>
          </a:xfrm>
        </p:spPr>
        <p:txBody>
          <a:bodyPr lIns="47999" tIns="47999" rIns="47999" bIns="47999"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3744416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47999" tIns="47999" rIns="0" bIns="47999"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0" y="1628800"/>
            <a:ext cx="3744416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0" y="3925880"/>
            <a:ext cx="3744416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47999" tIns="47999" rIns="0" bIns="47999"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0" y="4285920"/>
            <a:ext cx="3744416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8112224" y="1268760"/>
            <a:ext cx="3744416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47999" tIns="47999" rIns="0" bIns="47999"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9" name="Content Placeholder 2"/>
          <p:cNvSpPr>
            <a:spLocks noGrp="1"/>
          </p:cNvSpPr>
          <p:nvPr>
            <p:ph idx="19"/>
          </p:nvPr>
        </p:nvSpPr>
        <p:spPr>
          <a:xfrm>
            <a:off x="8112224" y="1628800"/>
            <a:ext cx="3744416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8112224" y="3925880"/>
            <a:ext cx="3744416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47999" tIns="47999" rIns="0" bIns="47999"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1" name="Content Placeholder 2"/>
          <p:cNvSpPr>
            <a:spLocks noGrp="1"/>
          </p:cNvSpPr>
          <p:nvPr>
            <p:ph idx="21"/>
          </p:nvPr>
        </p:nvSpPr>
        <p:spPr>
          <a:xfrm>
            <a:off x="8112224" y="4285920"/>
            <a:ext cx="3744416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2"/>
          </p:nvPr>
        </p:nvSpPr>
        <p:spPr>
          <a:xfrm>
            <a:off x="4175788" y="1268760"/>
            <a:ext cx="384042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47999" tIns="47999" rIns="0" bIns="47999"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4175788" y="1628800"/>
            <a:ext cx="3840427" cy="22322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4"/>
          </p:nvPr>
        </p:nvSpPr>
        <p:spPr>
          <a:xfrm>
            <a:off x="4175788" y="3925880"/>
            <a:ext cx="3840427" cy="36004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47999" tIns="47999" rIns="0" bIns="47999"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4175788" y="4285920"/>
            <a:ext cx="3840427" cy="2167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26"/>
          </p:nvPr>
        </p:nvSpPr>
        <p:spPr>
          <a:xfrm>
            <a:off x="10223501" y="6524627"/>
            <a:ext cx="1634067" cy="196851"/>
          </a:xfrm>
        </p:spPr>
        <p:txBody>
          <a:bodyPr rIns="0"/>
          <a:lstStyle>
            <a:lvl1pPr algn="r">
              <a:defRPr sz="1300">
                <a:solidFill>
                  <a:srgbClr val="4F4A4D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Страница </a:t>
            </a:r>
            <a:fld id="{6D9C3377-7BB9-4FF5-8A82-832C3976FD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6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  <a:endParaRPr lang="ru-RU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DE4991-9555-4DA5-83FF-21BCAFE75E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24420" y="6308727"/>
            <a:ext cx="2976033" cy="360363"/>
          </a:xfrm>
          <a:prstGeom prst="rect">
            <a:avLst/>
          </a:prstGeom>
        </p:spPr>
        <p:txBody>
          <a:bodyPr lIns="121917" tIns="60958" rIns="121917" bIns="60958"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4F4A4D">
                    <a:lumMod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19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b="1" kern="1200">
          <a:solidFill>
            <a:srgbClr val="003C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 b="1">
          <a:solidFill>
            <a:srgbClr val="003C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 b="1">
          <a:solidFill>
            <a:srgbClr val="003C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 b="1">
          <a:solidFill>
            <a:srgbClr val="003C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 b="1">
          <a:solidFill>
            <a:srgbClr val="003C86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900" b="1">
          <a:solidFill>
            <a:srgbClr val="003C86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900" b="1">
          <a:solidFill>
            <a:srgbClr val="003C86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900" b="1">
          <a:solidFill>
            <a:srgbClr val="003C86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900" b="1">
          <a:solidFill>
            <a:srgbClr val="003C86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rgbClr val="0058C4"/>
        </a:buClr>
        <a:buFont typeface="Wingdings" pitchFamily="2" charset="2"/>
        <a:buChar char="§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943" indent="-457189" algn="l" rtl="0" eaLnBrk="0" fontAlgn="base" hangingPunct="0">
        <a:spcBef>
          <a:spcPct val="20000"/>
        </a:spcBef>
        <a:spcAft>
          <a:spcPct val="0"/>
        </a:spcAft>
        <a:buClr>
          <a:srgbClr val="0058C4"/>
        </a:buClr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63600" y="647700"/>
            <a:ext cx="104648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  <a:endParaRPr lang="ru-RU" alt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3600" y="1944688"/>
            <a:ext cx="10464800" cy="3617912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467600" y="5845176"/>
            <a:ext cx="3860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1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3600" y="5843589"/>
            <a:ext cx="284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 cap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6B0353-084E-4D14-817B-1CCBAEB5C2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216151" y="322263"/>
            <a:ext cx="1219200" cy="914400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cap="all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841" r:id="rId8"/>
    <p:sldLayoutId id="2147483842" r:id="rId9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b="1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00" b="1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863600" y="647700"/>
            <a:ext cx="104648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  <a:endParaRPr lang="ru-RU" alt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3600" y="1944688"/>
            <a:ext cx="10464800" cy="3617912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467600" y="5845178"/>
            <a:ext cx="3860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1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3600" y="5843591"/>
            <a:ext cx="3177117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 cap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B88C2D-DFEB-42CE-877B-CED6BEFDD69C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43" r:id="rId17"/>
    <p:sldLayoutId id="2147483844" r:id="rId18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b="1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00" b="1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600" y="647700"/>
            <a:ext cx="10464800" cy="12969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3600" y="1944688"/>
            <a:ext cx="10464800" cy="3617912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467600" y="5845180"/>
            <a:ext cx="3860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1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3600" y="5843593"/>
            <a:ext cx="86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 cap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E75945-AB50-4D19-9438-4AD6775CE60E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45" r:id="rId9"/>
    <p:sldLayoutId id="2147483846" r:id="rId10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b="1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00" b="1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600" y="647700"/>
            <a:ext cx="10464800" cy="12969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3600" y="1944688"/>
            <a:ext cx="10464800" cy="3617912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74284" y="6111875"/>
            <a:ext cx="1219200" cy="914400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cap="all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3367" y="6097588"/>
            <a:ext cx="1219200" cy="914400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cap="all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863600" y="5845182"/>
            <a:ext cx="284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467600" y="5845182"/>
            <a:ext cx="3860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1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b="1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00" b="1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DE4991-9555-4DA5-83FF-21BCAFE75E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68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2" Type="http://schemas.openxmlformats.org/officeDocument/2006/relationships/image" Target="../media/image31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microsoft.com/office/2007/relationships/hdphoto" Target="../media/hdphoto5.wdp"/><Relationship Id="rId3" Type="http://schemas.openxmlformats.org/officeDocument/2006/relationships/image" Target="../media/image30.jpeg"/><Relationship Id="rId7" Type="http://schemas.microsoft.com/office/2007/relationships/hdphoto" Target="../media/hdphoto2.wdp"/><Relationship Id="rId12" Type="http://schemas.openxmlformats.org/officeDocument/2006/relationships/image" Target="../media/image49.png"/><Relationship Id="rId17" Type="http://schemas.microsoft.com/office/2007/relationships/hdphoto" Target="../media/hdphoto7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4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microsoft.com/office/2007/relationships/hdphoto" Target="../media/hdphoto3.wdp"/><Relationship Id="rId1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3.jpeg"/><Relationship Id="rId3" Type="http://schemas.openxmlformats.org/officeDocument/2006/relationships/image" Target="../media/image30.jpeg"/><Relationship Id="rId7" Type="http://schemas.microsoft.com/office/2007/relationships/hdphoto" Target="../media/hdphoto5.wdp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49.png"/><Relationship Id="rId11" Type="http://schemas.microsoft.com/office/2007/relationships/hdphoto" Target="../media/hdphoto7.wdp"/><Relationship Id="rId5" Type="http://schemas.microsoft.com/office/2007/relationships/hdphoto" Target="../media/hdphoto1.wdp"/><Relationship Id="rId15" Type="http://schemas.openxmlformats.org/officeDocument/2006/relationships/image" Target="../media/image55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microsoft.com/office/2007/relationships/hdphoto" Target="../media/hdphoto6.wdp"/><Relationship Id="rId1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3.jpeg"/><Relationship Id="rId3" Type="http://schemas.openxmlformats.org/officeDocument/2006/relationships/image" Target="../media/image30.jpeg"/><Relationship Id="rId7" Type="http://schemas.microsoft.com/office/2007/relationships/hdphoto" Target="../media/hdphoto5.wdp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49.png"/><Relationship Id="rId11" Type="http://schemas.microsoft.com/office/2007/relationships/hdphoto" Target="../media/hdphoto7.wdp"/><Relationship Id="rId5" Type="http://schemas.microsoft.com/office/2007/relationships/hdphoto" Target="../media/hdphoto1.wdp"/><Relationship Id="rId15" Type="http://schemas.openxmlformats.org/officeDocument/2006/relationships/image" Target="../media/image57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microsoft.com/office/2007/relationships/hdphoto" Target="../media/hdphoto6.wdp"/><Relationship Id="rId1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Перле. 100 Чувашской автономии - Чувашский государственный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3428"/>
            <a:ext cx="4049486" cy="25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717890" y="2247733"/>
            <a:ext cx="7908053" cy="17615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600" b="1" dirty="0" smtClean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РАСШИРЕННОЕ ЗАСЕДАНИЕ КОЛЛЕГИИ </a:t>
            </a:r>
            <a:br>
              <a:rPr lang="ru-RU" sz="26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ФИЗИЧЕСКОЙ КУЛЬТУРЫ </a:t>
            </a:r>
            <a:br>
              <a:rPr lang="ru-RU" sz="26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СПОРТА ЧУВАШСКОЙ РЕСПУБЛИКИ</a:t>
            </a:r>
            <a:endParaRPr lang="en-US" sz="2600" b="1" dirty="0" smtClean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6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23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10" descr="маркируйте красный цвет вопроса 3d Иллюстрация штока - иллюстрации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728" y="5026028"/>
            <a:ext cx="407162" cy="40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0" descr="маркируйте красный цвет вопроса 3d Иллюстрация штока - иллюстрации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70" y="3501453"/>
            <a:ext cx="407162" cy="40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0" descr="маркируйте красный цвет вопроса 3d Иллюстрация штока - иллюстрации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23" y="1997460"/>
            <a:ext cx="407162" cy="40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ᐈ Картинки галочки значок, фото галочка |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40" y="5204287"/>
            <a:ext cx="438983" cy="43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ᐈ Картинки галочки значок, фото галочка | скачать на Depositphotos®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45" y="2166298"/>
            <a:ext cx="457838" cy="4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atercolor Circle Paint Artistic - Free vector graphic on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78" y="766878"/>
            <a:ext cx="1067684" cy="106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Акварель Круг Краска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136" y="3784612"/>
            <a:ext cx="1065864" cy="105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可愛いイラスト無料｜フレーム スパイラル 黄色 背景 − free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93" y="662342"/>
            <a:ext cx="1684758" cy="119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スパイラルフレームのイラスト4点を追加しました。｜イラストダウンロー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42" y="3913199"/>
            <a:ext cx="1598901" cy="112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Цветовой круг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107" y="2065722"/>
            <a:ext cx="1187342" cy="122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1572332" y="3973152"/>
            <a:ext cx="665760" cy="690709"/>
          </a:xfrm>
          <a:prstGeom prst="ellipse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302" y="752482"/>
            <a:ext cx="690994" cy="6909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388" y="747874"/>
            <a:ext cx="707863" cy="7078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68" y="3770159"/>
            <a:ext cx="683844" cy="6838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70" y="2232124"/>
            <a:ext cx="651576" cy="651576"/>
          </a:xfrm>
          <a:prstGeom prst="rect">
            <a:avLst/>
          </a:prstGeom>
        </p:spPr>
      </p:pic>
      <p:pic>
        <p:nvPicPr>
          <p:cNvPr id="3092" name="Picture 20" descr="Обслуживание 1С 24/7 от 5200 рублей в месяц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89" y="2282900"/>
            <a:ext cx="1573095" cy="4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68662" y="1775974"/>
            <a:ext cx="1191918" cy="566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u="sng" dirty="0" smtClean="0">
                <a:solidFill>
                  <a:schemeClr val="bg1">
                    <a:lumMod val="50000"/>
                  </a:schemeClr>
                </a:solidFill>
              </a:rPr>
              <a:t>78,8</a:t>
            </a:r>
            <a:r>
              <a:rPr lang="en-US" sz="3000" b="1" u="sng" dirty="0" smtClean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ru-RU" sz="30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5164" y="2302807"/>
            <a:ext cx="909720" cy="21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42515" y="1781951"/>
            <a:ext cx="1156525" cy="566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u="sng" dirty="0" smtClean="0">
                <a:solidFill>
                  <a:schemeClr val="bg1">
                    <a:lumMod val="50000"/>
                  </a:schemeClr>
                </a:solidFill>
              </a:rPr>
              <a:t>79,8</a:t>
            </a:r>
            <a:r>
              <a:rPr lang="en-US" sz="3000" b="1" u="sng" dirty="0" smtClean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ru-RU" sz="30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84485" y="2248555"/>
            <a:ext cx="713370" cy="276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2024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0692" y="2816515"/>
            <a:ext cx="3739768" cy="739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  <a:t>Уровень обеспеченности граждан спортивными сооружениями исходя из единовременной пропускной способности объектов спорта, %</a:t>
            </a:r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196717" y="2603994"/>
            <a:ext cx="3630743" cy="906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  <a:t>Доля занимающихся по программам спортивной подготовки в организациях ведомственной принадлежности физической культуры и спорта, %</a:t>
            </a:r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7" name="Picture 20" descr="Обслуживание 1С 24/7 от 5200 рублей в месяц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739" y="3616888"/>
            <a:ext cx="1573095" cy="4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4279487" y="3101839"/>
            <a:ext cx="1640326" cy="566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u="sng" dirty="0" smtClean="0">
                <a:solidFill>
                  <a:schemeClr val="bg1">
                    <a:lumMod val="50000"/>
                  </a:schemeClr>
                </a:solidFill>
              </a:rPr>
              <a:t>38,3%</a:t>
            </a:r>
            <a:endParaRPr lang="ru-RU" sz="30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644790" y="3621770"/>
            <a:ext cx="909720" cy="171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934978" y="3095817"/>
            <a:ext cx="1640326" cy="566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u="sng" dirty="0" smtClean="0">
                <a:solidFill>
                  <a:schemeClr val="bg1">
                    <a:lumMod val="50000"/>
                  </a:schemeClr>
                </a:solidFill>
              </a:rPr>
              <a:t>55,0%</a:t>
            </a:r>
            <a:endParaRPr lang="ru-RU" sz="30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449407" y="3519375"/>
            <a:ext cx="669061" cy="331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2024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060419" y="4058536"/>
            <a:ext cx="3778717" cy="1294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  <a:t>Доля граждан среднего возраста (женщины </a:t>
            </a:r>
          </a:p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  <a:t>30-54 года; мужчины 30-59 лет), систематически занимающихся физической культурой и спортом, в общей численности граждан среднего возраста, %</a:t>
            </a:r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6" name="Picture 20" descr="Обслуживание 1С 24/7 от 5200 рублей в месяц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522" y="2101826"/>
            <a:ext cx="1573095" cy="4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8272711" y="1631458"/>
            <a:ext cx="1419622" cy="566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u="sng" dirty="0" smtClean="0">
                <a:solidFill>
                  <a:schemeClr val="bg1">
                    <a:lumMod val="50000"/>
                  </a:schemeClr>
                </a:solidFill>
              </a:rPr>
              <a:t>69,2%</a:t>
            </a:r>
            <a:endParaRPr lang="ru-RU" sz="30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527662" y="2154824"/>
            <a:ext cx="909720" cy="187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0109188" y="1680555"/>
            <a:ext cx="1419622" cy="566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u="sng" dirty="0" smtClean="0">
                <a:solidFill>
                  <a:schemeClr val="bg1">
                    <a:lumMod val="50000"/>
                  </a:schemeClr>
                </a:solidFill>
              </a:rPr>
              <a:t>100,0%</a:t>
            </a:r>
            <a:endParaRPr lang="ru-RU" sz="30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510865" y="2135003"/>
            <a:ext cx="669061" cy="263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2024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" name="Picture 20" descr="Обслуживание 1С 24/7 от 5200 рублей в месяц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65" y="5321560"/>
            <a:ext cx="1573095" cy="4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Прямоугольник 61"/>
          <p:cNvSpPr/>
          <p:nvPr/>
        </p:nvSpPr>
        <p:spPr>
          <a:xfrm>
            <a:off x="245937" y="4814634"/>
            <a:ext cx="1191918" cy="566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u="sng" dirty="0" smtClean="0">
                <a:solidFill>
                  <a:schemeClr val="bg1">
                    <a:lumMod val="50000"/>
                  </a:schemeClr>
                </a:solidFill>
              </a:rPr>
              <a:t>81,4%</a:t>
            </a:r>
            <a:endParaRPr lang="ru-RU" sz="30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57656" y="5303662"/>
            <a:ext cx="909720" cy="241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967846" y="4843126"/>
            <a:ext cx="1257108" cy="566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u="sng" dirty="0" smtClean="0">
                <a:solidFill>
                  <a:schemeClr val="bg1">
                    <a:lumMod val="50000"/>
                  </a:schemeClr>
                </a:solidFill>
              </a:rPr>
              <a:t>82,4%</a:t>
            </a:r>
            <a:endParaRPr lang="ru-RU" sz="30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203192" y="5310078"/>
            <a:ext cx="713370" cy="264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2024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9" name="Picture 20" descr="Обслуживание 1С 24/7 от 5200 рублей в месяц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970" y="5142881"/>
            <a:ext cx="1573095" cy="4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Прямоугольник 79"/>
          <p:cNvSpPr/>
          <p:nvPr/>
        </p:nvSpPr>
        <p:spPr>
          <a:xfrm>
            <a:off x="8391048" y="4676242"/>
            <a:ext cx="1230081" cy="566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u="sng" dirty="0" smtClean="0">
                <a:solidFill>
                  <a:schemeClr val="bg1">
                    <a:lumMod val="50000"/>
                  </a:schemeClr>
                </a:solidFill>
              </a:rPr>
              <a:t>12,5%</a:t>
            </a:r>
            <a:endParaRPr lang="ru-RU" sz="30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551228" y="5162821"/>
            <a:ext cx="909720" cy="257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0066697" y="4707921"/>
            <a:ext cx="1206661" cy="566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u="sng" dirty="0" smtClean="0">
                <a:solidFill>
                  <a:schemeClr val="bg1">
                    <a:lumMod val="50000"/>
                  </a:schemeClr>
                </a:solidFill>
              </a:rPr>
              <a:t>25,0%</a:t>
            </a:r>
            <a:endParaRPr lang="ru-RU" sz="30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0370310" y="5207891"/>
            <a:ext cx="669061" cy="255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2024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048743" y="5550043"/>
            <a:ext cx="3778717" cy="1173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  <a:t>Доля граждан старшего возраста (женщины </a:t>
            </a:r>
          </a:p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  <a:t>55-79 лет; мужчины 60-79 лет), систематически занимающихся физической культурой и спортом, в общей численности граждан старшего возраста, %</a:t>
            </a:r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853" y="5775772"/>
            <a:ext cx="3778717" cy="908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  <a:t>Доля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  <a:t>детей и молодежи (возраст 3-29 лет), систематически занимающихся физической культурой и спортом, в общей численности детей и молодежи, %</a:t>
            </a:r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47421" y="1162403"/>
            <a:ext cx="759906" cy="601199"/>
          </a:xfrm>
          <a:prstGeom prst="rect">
            <a:avLst/>
          </a:prstGeom>
          <a:noFill/>
          <a:ln w="952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РФ  52%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96671" y="4152510"/>
            <a:ext cx="759906" cy="601199"/>
          </a:xfrm>
          <a:prstGeom prst="rect">
            <a:avLst/>
          </a:prstGeom>
          <a:noFill/>
          <a:ln w="952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РФ  80,3%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559600" y="932062"/>
            <a:ext cx="759906" cy="601199"/>
          </a:xfrm>
          <a:prstGeom prst="rect">
            <a:avLst/>
          </a:prstGeom>
          <a:noFill/>
          <a:ln w="952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РФ  53%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555703" y="2480272"/>
            <a:ext cx="759906" cy="601199"/>
          </a:xfrm>
          <a:prstGeom prst="rect">
            <a:avLst/>
          </a:prstGeom>
          <a:noFill/>
          <a:ln w="952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РФ  29,4%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569743" y="4096715"/>
            <a:ext cx="759906" cy="601199"/>
          </a:xfrm>
          <a:prstGeom prst="rect">
            <a:avLst/>
          </a:prstGeom>
          <a:noFill/>
          <a:ln w="952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РФ  10,6%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Rectangle 7"/>
          <p:cNvSpPr>
            <a:spLocks/>
          </p:cNvSpPr>
          <p:nvPr/>
        </p:nvSpPr>
        <p:spPr bwMode="auto">
          <a:xfrm>
            <a:off x="520700" y="265914"/>
            <a:ext cx="7779369" cy="39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2130" tIns="32130" rIns="32130" bIns="32130" anchor="b"/>
          <a:lstStyle>
            <a:lvl1pPr defTabSz="547688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defTabSz="154761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800000"/>
                </a:solidFill>
                <a:latin typeface="+mn-lt"/>
                <a:ea typeface="+mj-ea"/>
                <a:cs typeface="+mj-cs"/>
              </a:rPr>
              <a:t>Региональный</a:t>
            </a:r>
            <a:r>
              <a:rPr lang="ru-RU" altLang="ru-RU" sz="2400" b="1" dirty="0" smtClean="0">
                <a:solidFill>
                  <a:srgbClr val="8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800000"/>
                </a:solidFill>
                <a:latin typeface="+mn-lt"/>
                <a:ea typeface="+mj-ea"/>
                <a:cs typeface="+mj-cs"/>
              </a:rPr>
              <a:t>проект «Спорт-норма жизни»</a:t>
            </a: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547421" y="662342"/>
            <a:ext cx="11040533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2" descr="Министерство физической культуры и спорта Чувашской Республики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87" y="97143"/>
            <a:ext cx="663144" cy="66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87954" y="6358723"/>
            <a:ext cx="584273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93AD11-008C-46BF-807B-558C67F36B9F}" type="slidenum">
              <a:rPr lang="ru-RU" sz="2000" b="1">
                <a:solidFill>
                  <a:srgbClr val="800000"/>
                </a:solidFill>
              </a:rPr>
              <a:pPr algn="ctr"/>
              <a:t>10</a:t>
            </a:fld>
            <a:endParaRPr lang="ru-RU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85739" y="598756"/>
            <a:ext cx="10917690" cy="23300"/>
          </a:xfrm>
          <a:prstGeom prst="line">
            <a:avLst/>
          </a:prstGeom>
          <a:ln w="158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02661" y="49357"/>
            <a:ext cx="9477421" cy="572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Здоровье и активное долголетие жителей Чувашии</a:t>
            </a:r>
            <a:endParaRPr lang="ru-RU" sz="2400" b="1" dirty="0">
              <a:solidFill>
                <a:srgbClr val="8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84952" y="4010538"/>
            <a:ext cx="11622024" cy="365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Министерство физической культуры и спорта Чувашской Республ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87" y="97143"/>
            <a:ext cx="663144" cy="66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reen target audience icon - Free green seo icon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76" y="679693"/>
            <a:ext cx="566835" cy="5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45090" y="723943"/>
            <a:ext cx="9526982" cy="544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Цель: создание </a:t>
            </a:r>
            <a:r>
              <a:rPr lang="ru-RU" sz="2000" b="1" dirty="0" smtClean="0">
                <a:solidFill>
                  <a:srgbClr val="F64304"/>
                </a:solidFill>
              </a:rPr>
              <a:t>системы мотивации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к систематическим спортивным занятиям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8" name="Picture 4" descr="муниципальное автономное нетиповое общеобразовательное учреждение ...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90" y="1950306"/>
            <a:ext cx="840344" cy="79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Ламинат Artens Дуб седан D8131 KR 2,397 м2/9 32кл/7 | Цена, купить ...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99" y="3033752"/>
            <a:ext cx="590931" cy="5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2279994" y="3021201"/>
            <a:ext cx="9526982" cy="544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F64304"/>
                </a:solidFill>
              </a:rPr>
              <a:t>Предоставление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активным в спорте жителям </a:t>
            </a:r>
            <a:r>
              <a:rPr lang="ru-RU" sz="2000" dirty="0" smtClean="0">
                <a:solidFill>
                  <a:srgbClr val="F64304"/>
                </a:solidFill>
              </a:rPr>
              <a:t>скидок и бонусов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на различные виды услуг в сфере культуры, спорта, развлекательных мероприятий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rgbClr val="F64304"/>
                </a:solidFill>
              </a:rPr>
              <a:t>(мобильное приложение «Активный житель»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03043" y="1354178"/>
            <a:ext cx="9526982" cy="544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F64304"/>
                </a:solidFill>
              </a:rPr>
              <a:t>Бесплатные занятия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для лиц старшего возраста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203043" y="2111779"/>
            <a:ext cx="9526982" cy="544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F64304"/>
                </a:solidFill>
              </a:rPr>
              <a:t>Выдача рекомендаций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по спортивным занятиям </a:t>
            </a:r>
            <a:r>
              <a:rPr lang="ru-RU" sz="2000" dirty="0" smtClean="0">
                <a:solidFill>
                  <a:srgbClr val="F64304"/>
                </a:solidFill>
              </a:rPr>
              <a:t>при прохождении диспансеризации </a:t>
            </a:r>
            <a:endParaRPr lang="ru-RU" sz="2000" dirty="0">
              <a:solidFill>
                <a:srgbClr val="F64304"/>
              </a:solidFill>
            </a:endParaRPr>
          </a:p>
        </p:txBody>
      </p:sp>
      <p:pic>
        <p:nvPicPr>
          <p:cNvPr id="1036" name="Picture 12" descr="Доброходы Скандинавская Ходьба (@Dobrohod63) | Twitter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544" y="1335224"/>
            <a:ext cx="704499" cy="70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Green target audience icon - Free green seo icon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27" y="4158513"/>
            <a:ext cx="566835" cy="5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1439353" y="4112425"/>
            <a:ext cx="9526982" cy="544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Цель: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rgbClr val="F64304"/>
                </a:solidFill>
              </a:rPr>
              <a:t>создание условий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для «закрепления» талантливых спортсменов в Чувашии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279994" y="6035761"/>
            <a:ext cx="9526982" cy="544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F64304"/>
                </a:solidFill>
              </a:rPr>
              <a:t>Введение стипендий Главы Чувашской Республики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спортсменам спортивных сборных команд РФ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203043" y="4742660"/>
            <a:ext cx="9526982" cy="544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F64304"/>
                </a:solidFill>
              </a:rPr>
              <a:t>Увеличение норм оплаты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питания и проживания участников официальных соревнований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279994" y="5321889"/>
            <a:ext cx="9526982" cy="544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F64304"/>
                </a:solidFill>
              </a:rPr>
              <a:t>Доведение заработной платы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тренеров до уровня «средней по экономике» 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38" name="Picture 14" descr="Рост цен будет, но весьма плавный - Новости металлургии ...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510" y="4823943"/>
            <a:ext cx="621235" cy="4555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tx1">
                <a:lumMod val="50000"/>
                <a:lumOff val="5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иконка рубль - Поиск в Google | Иконки, Шаблоны, Картинки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544" y="5378110"/>
            <a:ext cx="634087" cy="6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cholarships - Graduation Icon Png Transparent Clipart (#1441792 ...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51" y="6101903"/>
            <a:ext cx="725055" cy="53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23785" y="6367207"/>
            <a:ext cx="566381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93AD11-008C-46BF-807B-558C67F36B9F}" type="slidenum">
              <a:rPr lang="ru-RU" sz="2000" b="1">
                <a:solidFill>
                  <a:srgbClr val="800000"/>
                </a:solidFill>
              </a:rPr>
              <a:pPr algn="ctr"/>
              <a:t>11</a:t>
            </a:fld>
            <a:endParaRPr lang="ru-RU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85739" y="598756"/>
            <a:ext cx="10917690" cy="23300"/>
          </a:xfrm>
          <a:prstGeom prst="line">
            <a:avLst/>
          </a:prstGeom>
          <a:ln w="158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02661" y="49357"/>
            <a:ext cx="9477421" cy="572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Развитие спортивной инфраструктуры</a:t>
            </a:r>
            <a:endParaRPr lang="ru-RU" sz="2400" b="1" dirty="0">
              <a:solidFill>
                <a:srgbClr val="8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-519547" y="7055188"/>
            <a:ext cx="11622024" cy="365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Министерство физической культуры и спорта Чувашской Республ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87" y="97143"/>
            <a:ext cx="663144" cy="66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reen target audience icon - Free green seo icon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55" y="712560"/>
            <a:ext cx="566835" cy="5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45090" y="723943"/>
            <a:ext cx="9526982" cy="544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Цель: создание </a:t>
            </a:r>
            <a:r>
              <a:rPr lang="ru-RU" sz="2000" b="1" dirty="0" smtClean="0">
                <a:solidFill>
                  <a:srgbClr val="F64304"/>
                </a:solidFill>
              </a:rPr>
              <a:t>современной спортивной инфраструктуры,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отвечающей запросам   профессиональных спортсменов и жителей республики всех возрастных категорий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07091" y="1742149"/>
            <a:ext cx="3308004" cy="206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Утверждение </a:t>
            </a:r>
            <a:r>
              <a:rPr lang="ru-RU" sz="2000" dirty="0" smtClean="0">
                <a:solidFill>
                  <a:srgbClr val="F64304"/>
                </a:solidFill>
              </a:rPr>
              <a:t>минимально необходимых социальных нормативов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обеспеченности населения спортивной инфраструктурой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4" name="Picture 2" descr="Green target audience icon - Free green seo icon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28" y="7203163"/>
            <a:ext cx="566835" cy="5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734854" y="7157075"/>
            <a:ext cx="9526982" cy="544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Цель: </a:t>
            </a:r>
            <a:r>
              <a:rPr lang="ru-RU" sz="2000" b="1" dirty="0" smtClean="0">
                <a:solidFill>
                  <a:srgbClr val="F64304"/>
                </a:solidFill>
              </a:rPr>
              <a:t>создание условий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для «закрепления» талантливых спортсменов в Чувашии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575495" y="9080411"/>
            <a:ext cx="9526982" cy="544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F64304"/>
                </a:solidFill>
              </a:rPr>
              <a:t>Введение стипендий Главы Чувашской Республики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спортсменам спортивных сборных команд РФ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498544" y="7787310"/>
            <a:ext cx="9526982" cy="544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F64304"/>
                </a:solidFill>
              </a:rPr>
              <a:t>Увеличение норм оплаты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питания и проживания участников официальных соревнований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575495" y="8366539"/>
            <a:ext cx="9526982" cy="544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F64304"/>
                </a:solidFill>
              </a:rPr>
              <a:t>Доведение заработной платы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тренеров до уровня «средней по экономике» 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38" name="Picture 14" descr="Рост цен будет, но весьма плавный - Новости металлургии ...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11" y="7868593"/>
            <a:ext cx="621235" cy="4555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tx1">
                <a:lumMod val="50000"/>
                <a:lumOff val="5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иконка рубль - Поиск в Google | Иконки, Шаблоны, Картинки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45" y="8422760"/>
            <a:ext cx="634087" cy="6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cholarships - Graduation Icon Png Transparent Clipart (#1441792 ...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52" y="9146553"/>
            <a:ext cx="725055" cy="53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907091" y="4170956"/>
            <a:ext cx="2926166" cy="206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Формирование</a:t>
            </a:r>
            <a:r>
              <a:rPr lang="ru-RU" sz="2000" dirty="0" smtClean="0">
                <a:solidFill>
                  <a:srgbClr val="F64304"/>
                </a:solidFill>
              </a:rPr>
              <a:t> Единого регионального графика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ремонта и строительства спортивных объектов  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688588" y="4190987"/>
            <a:ext cx="2590021" cy="206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79385" y="1896831"/>
            <a:ext cx="3292687" cy="206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Внедрение </a:t>
            </a:r>
            <a:r>
              <a:rPr lang="ru-RU" sz="2000" dirty="0" smtClean="0">
                <a:solidFill>
                  <a:srgbClr val="F64304"/>
                </a:solidFill>
              </a:rPr>
              <a:t>механизма приоритетного бюджетного финансирования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на приведение спортивных объектов в нормативное состояние 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79385" y="4246686"/>
            <a:ext cx="3292687" cy="206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Участие в имеющихся программах развития спортивной инфраструктуры </a:t>
            </a:r>
            <a:r>
              <a:rPr lang="ru-RU" sz="2000" dirty="0" smtClean="0">
                <a:solidFill>
                  <a:srgbClr val="F64304"/>
                </a:solidFill>
              </a:rPr>
              <a:t>на принципах ГЧП </a:t>
            </a:r>
            <a:endParaRPr lang="ru-RU" sz="2000" dirty="0">
              <a:solidFill>
                <a:srgbClr val="F64304"/>
              </a:solidFill>
            </a:endParaRPr>
          </a:p>
        </p:txBody>
      </p:sp>
      <p:pic>
        <p:nvPicPr>
          <p:cNvPr id="27" name="Picture 4" descr="Стоковые векторные изображения Городской стадион вид сверху ...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29" y="2182289"/>
            <a:ext cx="1085028" cy="108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Иконка График, Иконка График синий вектор Клипарт Изображение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4" y="4827550"/>
            <a:ext cx="896593" cy="78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уществительное скачать бесплатно - Значки Компьютеров С ...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413" y="2320739"/>
            <a:ext cx="980040" cy="98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отрудничество с Max Cuprum (Макс Купрум) на самых выгодных условиях!"/>
          <p:cNvPicPr>
            <a:picLocks noChangeAspect="1" noChangeArrowheads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581" y="5002840"/>
            <a:ext cx="1379408" cy="60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23785" y="6367207"/>
            <a:ext cx="566381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93AD11-008C-46BF-807B-558C67F36B9F}" type="slidenum">
              <a:rPr lang="ru-RU" sz="2000" b="1">
                <a:solidFill>
                  <a:srgbClr val="800000"/>
                </a:solidFill>
              </a:rPr>
              <a:pPr algn="ctr"/>
              <a:t>12</a:t>
            </a:fld>
            <a:endParaRPr lang="ru-RU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26917" y="1116868"/>
            <a:ext cx="3148647" cy="676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Строительство Регионального центра по хоккею (2018-2020 </a:t>
            </a:r>
            <a:r>
              <a:rPr lang="ru-RU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гг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1452" y="2840149"/>
            <a:ext cx="3148647" cy="871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Реконструкция компрессорной станции ЛД «Сокол» под спортивно оздоровительный комплекс (2020 г.)</a:t>
            </a: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6917" y="1985010"/>
            <a:ext cx="3148647" cy="676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Реконструкция футбольного поля Спортивной школы по футболу (2020 г.)</a:t>
            </a: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4321" y="3917502"/>
            <a:ext cx="3148647" cy="676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Строительство плавательного бассейна в </a:t>
            </a:r>
            <a:r>
              <a:rPr lang="ru-RU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с.Аликово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ru-RU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Аликовского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района (2020 г.)</a:t>
            </a: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7043" y="4770894"/>
            <a:ext cx="3148647" cy="748744"/>
          </a:xfrm>
          <a:prstGeom prst="rect">
            <a:avLst/>
          </a:prstGeom>
          <a:solidFill>
            <a:schemeClr val="accent3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Строительство 10 футбольных полей в 10 муниципальных районах (2020 г.)</a:t>
            </a: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15171" y="803542"/>
            <a:ext cx="3148647" cy="6285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Реконструкция СДЮШОР № 3</a:t>
            </a:r>
          </a:p>
          <a:p>
            <a:pPr algn="ctr"/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(2020-2021 </a:t>
            </a:r>
            <a:r>
              <a:rPr lang="ru-RU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г.г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.)</a:t>
            </a: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28919" y="1116868"/>
            <a:ext cx="1684304" cy="676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271 774,9</a:t>
            </a:r>
          </a:p>
          <a:p>
            <a:pPr algn="ctr"/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023454" y="2840150"/>
            <a:ext cx="1684304" cy="871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56 766,4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28919" y="1985010"/>
            <a:ext cx="1684304" cy="676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40 510,0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96323" y="3917502"/>
            <a:ext cx="1684304" cy="676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113 465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79046" y="4770894"/>
            <a:ext cx="1684304" cy="748744"/>
          </a:xfrm>
          <a:prstGeom prst="rect">
            <a:avLst/>
          </a:prstGeom>
          <a:solidFill>
            <a:schemeClr val="accent3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323 622,0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818499" y="785819"/>
            <a:ext cx="1433158" cy="6285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275 730,3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49939" y="3743129"/>
            <a:ext cx="3148647" cy="676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Строительство футбольного манежа в Спортивной школе по футболу (2022 г.)</a:t>
            </a: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349937" y="2685686"/>
            <a:ext cx="3148647" cy="871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Реконструкция стадиона «Волга» площадью 57 800 </a:t>
            </a:r>
            <a:r>
              <a:rPr lang="ru-RU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кв.м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Чебоксары (2021-2022 </a:t>
            </a:r>
            <a:r>
              <a:rPr lang="ru-RU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г.г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.)</a:t>
            </a: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349939" y="1516789"/>
            <a:ext cx="3148647" cy="10466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Строительство Физкультурно-оздоровительного комплекса в </a:t>
            </a:r>
            <a:r>
              <a:rPr lang="ru-RU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с.Ишлеи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Чебоксарского района (2021 г.)</a:t>
            </a: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49939" y="4606225"/>
            <a:ext cx="3148647" cy="919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Строительство крытого катка с искусственным льдом с трибуной на 250 мест в </a:t>
            </a:r>
            <a:r>
              <a:rPr lang="ru-RU" sz="1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мкр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Новый город (2022 г.)</a:t>
            </a: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358953" y="5705961"/>
            <a:ext cx="3148647" cy="9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Строительство </a:t>
            </a:r>
            <a:r>
              <a:rPr lang="ru-RU" sz="1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лыжероллерной</a:t>
            </a: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трассы  СДЮШОР № 2 </a:t>
            </a:r>
          </a:p>
          <a:p>
            <a:pPr algn="ctr"/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(2021-2022 </a:t>
            </a:r>
            <a:r>
              <a:rPr lang="ru-RU" sz="1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г.г</a:t>
            </a: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.)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818499" y="3743129"/>
            <a:ext cx="1400272" cy="676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450 000,0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818499" y="2690854"/>
            <a:ext cx="1400272" cy="871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1 090 000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818499" y="1516789"/>
            <a:ext cx="1400272" cy="10466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178 522</a:t>
            </a:r>
          </a:p>
          <a:p>
            <a:pPr algn="ctr"/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818499" y="4606225"/>
            <a:ext cx="1400272" cy="919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257 929,7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818500" y="5705961"/>
            <a:ext cx="1400272" cy="9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396 000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*уточнение</a:t>
            </a:r>
          </a:p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 ПСД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46226" y="4065521"/>
            <a:ext cx="4154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4)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52991" y="1237729"/>
            <a:ext cx="4154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1)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28949" y="4929822"/>
            <a:ext cx="4154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5)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78822" y="3084171"/>
            <a:ext cx="4154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3)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30410" y="2080271"/>
            <a:ext cx="4154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2)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815527" y="3824943"/>
            <a:ext cx="5581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10)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930036" y="857852"/>
            <a:ext cx="4154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7)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839046" y="4796534"/>
            <a:ext cx="5581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11)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887799" y="2905906"/>
            <a:ext cx="4154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9)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887799" y="1788339"/>
            <a:ext cx="4154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8)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805827" y="5927902"/>
            <a:ext cx="5581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12)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92957" y="5707682"/>
            <a:ext cx="3148647" cy="871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Реконструкция футбольного поля ДЮСШ «Энергия» (2020 г.)</a:t>
            </a: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994959" y="5707683"/>
            <a:ext cx="1684304" cy="871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46 173,3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61545" y="5887696"/>
            <a:ext cx="4154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 7"/>
          <p:cNvSpPr>
            <a:spLocks/>
          </p:cNvSpPr>
          <p:nvPr/>
        </p:nvSpPr>
        <p:spPr bwMode="auto">
          <a:xfrm>
            <a:off x="520700" y="265914"/>
            <a:ext cx="7779369" cy="39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2130" tIns="32130" rIns="32130" bIns="32130" anchor="b"/>
          <a:lstStyle>
            <a:lvl1pPr defTabSz="547688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defTabSz="154761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 smtClean="0">
                <a:solidFill>
                  <a:srgbClr val="8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Региональный проект «Спорт-норма жизни»</a:t>
            </a:r>
            <a:endParaRPr lang="ru-RU" altLang="ru-RU" sz="2400" b="1" dirty="0">
              <a:solidFill>
                <a:srgbClr val="8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547421" y="662342"/>
            <a:ext cx="11040533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 descr="Министерство физической культуры и спорта Чувашской Республ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87" y="97143"/>
            <a:ext cx="663144" cy="66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23785" y="6367207"/>
            <a:ext cx="566381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93AD11-008C-46BF-807B-558C67F36B9F}" type="slidenum">
              <a:rPr lang="ru-RU" sz="2000" b="1">
                <a:solidFill>
                  <a:srgbClr val="800000"/>
                </a:solidFill>
              </a:rPr>
              <a:pPr algn="ctr"/>
              <a:t>13</a:t>
            </a:fld>
            <a:endParaRPr lang="ru-RU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0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85739" y="598756"/>
            <a:ext cx="10917690" cy="23300"/>
          </a:xfrm>
          <a:prstGeom prst="line">
            <a:avLst/>
          </a:prstGeom>
          <a:ln w="158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02661" y="49357"/>
            <a:ext cx="9477421" cy="572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>
                <a:solidFill>
                  <a:srgbClr val="800000"/>
                </a:solidFill>
              </a:rPr>
              <a:t>Цифровизация</a:t>
            </a:r>
            <a:r>
              <a:rPr lang="ru-RU" sz="2400" b="1" dirty="0" smtClean="0">
                <a:solidFill>
                  <a:srgbClr val="800000"/>
                </a:solidFill>
              </a:rPr>
              <a:t> физической культуры и спорта</a:t>
            </a:r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24" name="Picture 2" descr="Министерство физической культуры и спорта Чувашской Республ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87" y="97143"/>
            <a:ext cx="663144" cy="66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reen target audience icon - Free green seo icon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8" y="677563"/>
            <a:ext cx="566835" cy="5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45089" y="723943"/>
            <a:ext cx="9757387" cy="89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Цель</a:t>
            </a:r>
            <a:r>
              <a:rPr lang="ru-RU" b="1" dirty="0" smtClean="0">
                <a:solidFill>
                  <a:srgbClr val="F64304"/>
                </a:solidFill>
              </a:rPr>
              <a:t>: </a:t>
            </a:r>
            <a:r>
              <a:rPr lang="ru-RU" b="1" dirty="0">
                <a:solidFill>
                  <a:srgbClr val="F64304"/>
                </a:solidFill>
                <a:cs typeface="Arial" panose="020B0604020202020204" pitchFamily="34" charset="0"/>
              </a:rPr>
              <a:t>создание единой информационной пространственной базы </a:t>
            </a:r>
            <a:r>
              <a:rPr lang="ru-RU" b="1" dirty="0" smtClean="0">
                <a:solidFill>
                  <a:srgbClr val="F64304"/>
                </a:solidFill>
                <a:cs typeface="Arial" panose="020B0604020202020204" pitchFamily="34" charset="0"/>
              </a:rPr>
              <a:t>данных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отражающей развитие спортивной отрасли по всем направлениям в разрезе каждого населенного пункта ЧР</a:t>
            </a:r>
          </a:p>
          <a:p>
            <a:pPr algn="ctr"/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656384" y="1456848"/>
            <a:ext cx="3558711" cy="206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575495" y="9080411"/>
            <a:ext cx="9526982" cy="544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F64304"/>
                </a:solidFill>
              </a:rPr>
              <a:t>Введение стипендий Главы Чувашской Республики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спортсменам спортивных сборных команд РФ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498544" y="7787310"/>
            <a:ext cx="9526982" cy="544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F64304"/>
                </a:solidFill>
              </a:rPr>
              <a:t>Увеличение норм оплаты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питания и проживания участников официальных соревнований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575495" y="8366539"/>
            <a:ext cx="9526982" cy="544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F64304"/>
                </a:solidFill>
              </a:rPr>
              <a:t>Доведение заработной платы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тренеров до уровня «средней по экономике» 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38" name="Picture 14" descr="Рост цен будет, но весьма плавный - Новости металлургии ...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11" y="7868593"/>
            <a:ext cx="621235" cy="4555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tx1">
                <a:lumMod val="50000"/>
                <a:lumOff val="5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иконка рубль - Поиск в Google | Иконки, Шаблоны, Картинки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45" y="8422760"/>
            <a:ext cx="634087" cy="6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cholarships - Graduation Icon Png Transparent Clipart (#1441792 ...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52" y="9146553"/>
            <a:ext cx="725055" cy="53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907091" y="3502541"/>
            <a:ext cx="2926166" cy="206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F64304"/>
                </a:solidFill>
              </a:rPr>
              <a:t>Единый региональный график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ремонта и строительства спортивных объектов  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688588" y="3522572"/>
            <a:ext cx="2590021" cy="206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79385" y="1717922"/>
            <a:ext cx="3292687" cy="1566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64304"/>
                </a:solidFill>
                <a:cs typeface="Arial" panose="020B0604020202020204" pitchFamily="34" charset="0"/>
              </a:rPr>
              <a:t>Обеспеченность населенного пункта спортивными объектами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, в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т.ч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 спортивными площадками, их соответствие нормативным требованиям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579385" y="3578271"/>
            <a:ext cx="3292687" cy="206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64304"/>
                </a:solidFill>
                <a:cs typeface="Arial" panose="020B0604020202020204" pitchFamily="34" charset="0"/>
              </a:rPr>
              <a:t>Выполнение ключевых показателей Госпрограммы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развития спорта в разрезе муниципальных районов и городских округов </a:t>
            </a:r>
          </a:p>
        </p:txBody>
      </p:sp>
      <p:pic>
        <p:nvPicPr>
          <p:cNvPr id="27" name="Picture 4" descr="Стоковые векторные изображения Городской стадион вид сверху ...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54" y="1897633"/>
            <a:ext cx="1085028" cy="108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Иконка График, Иконка График синий вектор Клипарт Изображение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4" y="4159135"/>
            <a:ext cx="896593" cy="78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1247084" y="5601224"/>
            <a:ext cx="9855392" cy="956020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активно использовать опыт «ведущих» регионов по развитию информационных технологий (цифровые платформы «Спортивный советник», «Московское долголетие» г. Москва,  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мобильное приложение «Активный житель» Нижегородской области и т.д.)</a:t>
            </a:r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56384" y="1543626"/>
            <a:ext cx="3863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64304"/>
                </a:solidFill>
                <a:cs typeface="Arial" panose="020B0604020202020204" pitchFamily="34" charset="0"/>
              </a:rPr>
              <a:t>Информация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об объектах спорта, расписание их работы, месторасположение в привязке к интерактивным картам, развиваемым видам спорта, тренерах, спортивных достижениях, стоимости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услуг</a:t>
            </a:r>
            <a:endParaRPr lang="ru-RU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076" name="Picture 4" descr="буфер обмена, выполнения задач, список, действия значок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96" y="1896831"/>
            <a:ext cx="912551" cy="91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reen Tick Icon Png, Transparent Png - kindpn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650" y="4130553"/>
            <a:ext cx="740675" cy="7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23785" y="6367207"/>
            <a:ext cx="566381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93AD11-008C-46BF-807B-558C67F36B9F}" type="slidenum">
              <a:rPr lang="ru-RU" sz="2000" b="1">
                <a:solidFill>
                  <a:srgbClr val="800000"/>
                </a:solidFill>
              </a:rPr>
              <a:pPr algn="ctr"/>
              <a:t>14</a:t>
            </a:fld>
            <a:endParaRPr lang="ru-RU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Перле. 100 Чувашской автономии - Чувашский государственный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3428"/>
            <a:ext cx="4049486" cy="25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717890" y="2247733"/>
            <a:ext cx="7908053" cy="17615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600" b="1" dirty="0" smtClean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РАСШИРЕННОЕ ЗАСЕДАНИЕ КОЛЛЕГИИ </a:t>
            </a:r>
            <a:br>
              <a:rPr lang="ru-RU" sz="26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ФИЗИЧЕСКОЙ КУЛЬТУРЫ </a:t>
            </a:r>
            <a:br>
              <a:rPr lang="ru-RU" sz="26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СПОРТА ЧУВАШСКОЙ РЕСПУБЛИКИ</a:t>
            </a:r>
            <a:endParaRPr lang="en-US" sz="2600" b="1" dirty="0" smtClean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6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272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Перле. 100 Чувашской автономии - Чувашский государственный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3428"/>
            <a:ext cx="4049486" cy="25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717890" y="2247733"/>
            <a:ext cx="7908053" cy="17615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600" b="1" dirty="0" smtClean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ВРИО ГЛАВЫ ЧУВАШСКОЙ РЕСПУБЛИКИ</a:t>
            </a:r>
          </a:p>
          <a:p>
            <a:pPr marL="0" indent="0" algn="ctr">
              <a:buNone/>
            </a:pPr>
            <a:r>
              <a:rPr lang="ru-RU" sz="26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ОЛЕГ АЛЕКСЕЕВИЧ НИКОЛАЕВ</a:t>
            </a:r>
            <a:endParaRPr lang="en-US" sz="2600" b="1" dirty="0" smtClean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6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838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Перле. 100 Чувашской автономии - Чувашский государственный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3428"/>
            <a:ext cx="4049486" cy="25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94" y="5787851"/>
            <a:ext cx="9418540" cy="65314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ru-RU" sz="20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В.В. Петров</a:t>
            </a:r>
            <a:br>
              <a:rPr lang="ru-RU" sz="20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 </a:t>
            </a:r>
            <a:r>
              <a:rPr lang="ru-RU" sz="20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физической культуры и спорта Чувашской Республики</a:t>
            </a:r>
            <a:br>
              <a:rPr lang="ru-RU" sz="20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423014" y="2283931"/>
            <a:ext cx="7022059" cy="1927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основных направлениях развития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физической культуры и спорта в рамках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Комплексной программы социально-экономического развития Чувашской Республики на 2020-2025 годы</a:t>
            </a:r>
            <a:endParaRPr lang="ru-RU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409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136779" y="655743"/>
            <a:ext cx="11040533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1369968" y="953294"/>
            <a:ext cx="4005900" cy="80516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ru-RU" sz="1600" b="1" dirty="0" smtClean="0">
                <a:solidFill>
                  <a:srgbClr val="8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Доля населения, систематически занимающегося физической культурой и спортом, %</a:t>
            </a:r>
            <a:endParaRPr lang="ru-RU" sz="1600" b="1" dirty="0">
              <a:solidFill>
                <a:srgbClr val="80000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270711" y="286169"/>
            <a:ext cx="10906601" cy="50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Arial" pitchFamily="34" charset="0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altLang="ru-RU" sz="2200" b="1" dirty="0" smtClean="0">
                <a:solidFill>
                  <a:srgbClr val="800000"/>
                </a:solidFill>
                <a:latin typeface="+mn-lt"/>
              </a:rPr>
              <a:t>Вовлечение населения в занятия </a:t>
            </a:r>
            <a:r>
              <a:rPr lang="ru-RU" altLang="ru-RU" sz="2200" b="1" dirty="0">
                <a:solidFill>
                  <a:srgbClr val="800000"/>
                </a:solidFill>
                <a:latin typeface="+mn-lt"/>
              </a:rPr>
              <a:t>физической культурой и </a:t>
            </a:r>
            <a:r>
              <a:rPr lang="ru-RU" altLang="ru-RU" sz="2200" b="1" dirty="0" smtClean="0">
                <a:solidFill>
                  <a:srgbClr val="800000"/>
                </a:solidFill>
                <a:latin typeface="+mn-lt"/>
              </a:rPr>
              <a:t>спортом</a:t>
            </a:r>
            <a:endParaRPr lang="ru-RU" altLang="ru-RU" sz="2200" b="1" dirty="0">
              <a:solidFill>
                <a:srgbClr val="800000"/>
              </a:solidFill>
              <a:latin typeface="+mn-lt"/>
            </a:endParaRPr>
          </a:p>
          <a:p>
            <a:pPr algn="l"/>
            <a:endParaRPr lang="ru-RU" sz="1800" b="1" dirty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Aharoni" panose="02010803020104030203" pitchFamily="2" charset="-79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6398777" y="1473929"/>
            <a:ext cx="0" cy="4496575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876144816"/>
              </p:ext>
            </p:extLst>
          </p:nvPr>
        </p:nvGraphicFramePr>
        <p:xfrm>
          <a:off x="236163" y="2465982"/>
          <a:ext cx="5927777" cy="320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737228" y="2424383"/>
            <a:ext cx="10892831" cy="3796759"/>
            <a:chOff x="-5149282" y="2264964"/>
            <a:chExt cx="9512915" cy="457199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29759" y="2692909"/>
              <a:ext cx="533926" cy="2171489"/>
            </a:xfrm>
            <a:prstGeom prst="rect">
              <a:avLst/>
            </a:prstGeom>
            <a:solidFill>
              <a:srgbClr val="F6430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27486" y="2709707"/>
              <a:ext cx="544110" cy="21546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10105" y="4864399"/>
              <a:ext cx="1374785" cy="704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Чувашская Республика</a:t>
              </a:r>
              <a:endParaRPr lang="ru-RU" sz="1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918669" y="4900098"/>
              <a:ext cx="1250638" cy="704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Пензенская область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65260" y="2264964"/>
              <a:ext cx="557453" cy="444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800000"/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46,4</a:t>
              </a:r>
              <a:endParaRPr lang="ru-RU" b="1" dirty="0">
                <a:solidFill>
                  <a:srgbClr val="800000"/>
                </a:solidFill>
                <a:latin typeface="Century Gothic" panose="020B05020202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973423" y="3263014"/>
              <a:ext cx="533926" cy="16069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608659" y="4856266"/>
              <a:ext cx="1374282" cy="704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Республика Мордовия</a:t>
              </a:r>
              <a:endParaRPr lang="ru-RU" sz="1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070616" y="2798373"/>
              <a:ext cx="388061" cy="444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800000"/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45</a:t>
              </a:r>
              <a:endParaRPr lang="ru-RU" b="1" dirty="0">
                <a:solidFill>
                  <a:srgbClr val="800000"/>
                </a:solidFill>
                <a:latin typeface="Century Gothic" panose="020B05020202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53983" y="2271716"/>
              <a:ext cx="557453" cy="444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800000"/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46,8</a:t>
              </a:r>
              <a:endParaRPr lang="ru-RU" b="1" dirty="0">
                <a:solidFill>
                  <a:srgbClr val="800000"/>
                </a:solidFill>
                <a:latin typeface="Century Gothic" panose="020B05020202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-5149282" y="6210704"/>
              <a:ext cx="614851" cy="444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2015</a:t>
              </a:r>
              <a:endPara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-3894902" y="6210704"/>
              <a:ext cx="614851" cy="444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2019</a:t>
              </a:r>
              <a:endPara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-2602861" y="6169842"/>
              <a:ext cx="614851" cy="6671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2024</a:t>
              </a:r>
            </a:p>
            <a:p>
              <a:pPr algn="ct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(план)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-1348481" y="6169842"/>
              <a:ext cx="614851" cy="6671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2030</a:t>
              </a:r>
            </a:p>
            <a:p>
              <a:pPr algn="ct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(план)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14734" y="6118049"/>
              <a:ext cx="4048899" cy="407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6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endParaRPr>
            </a:p>
          </p:txBody>
        </p:sp>
      </p:grpSp>
      <p:pic>
        <p:nvPicPr>
          <p:cNvPr id="27" name="Picture 2" descr="Министерство физической культуры и спорта Чувашской Республи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87" y="97143"/>
            <a:ext cx="663144" cy="66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7195092" y="977113"/>
            <a:ext cx="4005900" cy="80516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ru-RU" sz="1600" b="1" dirty="0" smtClean="0">
                <a:solidFill>
                  <a:srgbClr val="8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Доля населения, систематически занимающегося физической культурой и спортом в регионах ПФО в 2019 году, %</a:t>
            </a:r>
            <a:endParaRPr lang="ru-RU" sz="1600" b="1" dirty="0">
              <a:solidFill>
                <a:srgbClr val="80000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156587" y="5327437"/>
            <a:ext cx="2695842" cy="131869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cs typeface="Aharoni" panose="02010803020104030203" pitchFamily="2" charset="-79"/>
              </a:rPr>
              <a:t>Чувашская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anose="02010803020104030203" pitchFamily="2" charset="-79"/>
              </a:rPr>
              <a:t>Республика </a:t>
            </a:r>
          </a:p>
          <a:p>
            <a:pPr algn="ctr"/>
            <a:r>
              <a:rPr lang="ru-RU" sz="2200" b="1" u="sng" dirty="0" smtClean="0">
                <a:solidFill>
                  <a:srgbClr val="800000"/>
                </a:solidFill>
                <a:cs typeface="Aharoni" panose="02010803020104030203" pitchFamily="2" charset="-79"/>
              </a:rPr>
              <a:t>3 </a:t>
            </a:r>
            <a:r>
              <a:rPr lang="ru-RU" sz="2200" b="1" u="sng" dirty="0">
                <a:solidFill>
                  <a:srgbClr val="800000"/>
                </a:solidFill>
                <a:cs typeface="Aharoni" panose="02010803020104030203" pitchFamily="2" charset="-79"/>
              </a:rPr>
              <a:t>место </a:t>
            </a:r>
            <a:endParaRPr lang="ru-RU" sz="2200" b="1" u="sng" dirty="0" smtClean="0">
              <a:solidFill>
                <a:srgbClr val="800000"/>
              </a:solidFill>
              <a:cs typeface="Aharoni" panose="02010803020104030203" pitchFamily="2" charset="-79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anose="02010803020104030203" pitchFamily="2" charset="-79"/>
              </a:rPr>
              <a:t>среди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регионов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ПФО</a:t>
            </a:r>
          </a:p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47607" y="6259383"/>
            <a:ext cx="401657" cy="365125"/>
          </a:xfrm>
        </p:spPr>
        <p:txBody>
          <a:bodyPr/>
          <a:lstStyle/>
          <a:p>
            <a:pPr algn="ctr">
              <a:defRPr/>
            </a:pPr>
            <a:fld id="{0493AD11-008C-46BF-807B-558C67F36B9F}" type="slidenum">
              <a:rPr lang="ru-RU" sz="2000" b="1" smtClean="0">
                <a:solidFill>
                  <a:srgbClr val="800000"/>
                </a:solidFill>
              </a:rPr>
              <a:pPr algn="ctr">
                <a:defRPr/>
              </a:pPr>
              <a:t>4</a:t>
            </a:fld>
            <a:endParaRPr lang="ru-RU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367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Прямая соединительная линия 45"/>
          <p:cNvCxnSpPr/>
          <p:nvPr/>
        </p:nvCxnSpPr>
        <p:spPr>
          <a:xfrm>
            <a:off x="552193" y="2934555"/>
            <a:ext cx="11041062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Диаграмма 47"/>
          <p:cNvGraphicFramePr/>
          <p:nvPr>
            <p:extLst>
              <p:ext uri="{D42A27DB-BD31-4B8C-83A1-F6EECF244321}">
                <p14:modId xmlns:p14="http://schemas.microsoft.com/office/powerpoint/2010/main" val="2977733018"/>
              </p:ext>
            </p:extLst>
          </p:nvPr>
        </p:nvGraphicFramePr>
        <p:xfrm>
          <a:off x="200919" y="3549693"/>
          <a:ext cx="5825606" cy="3315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2636723" y="3068250"/>
            <a:ext cx="6631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800000"/>
                </a:solidFill>
                <a:latin typeface="+mn-lt"/>
              </a:rPr>
              <a:t>Обеспеченность объектами спорта  в разрезе регионов ПФО </a:t>
            </a:r>
          </a:p>
          <a:p>
            <a:pPr algn="ctr"/>
            <a:r>
              <a:rPr lang="ru-RU" altLang="ru-RU" b="1" dirty="0" smtClean="0">
                <a:solidFill>
                  <a:srgbClr val="800000"/>
                </a:solidFill>
                <a:latin typeface="+mn-lt"/>
              </a:rPr>
              <a:t>В 2019 году,  (%)</a:t>
            </a:r>
            <a:endParaRPr lang="ru-RU" altLang="ru-RU" b="1" dirty="0">
              <a:solidFill>
                <a:srgbClr val="800000"/>
              </a:solidFill>
              <a:latin typeface="+mn-lt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7137589" y="3648994"/>
            <a:ext cx="4099678" cy="2527145"/>
            <a:chOff x="149082" y="2324434"/>
            <a:chExt cx="3923814" cy="3982510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558876" y="2804553"/>
              <a:ext cx="533926" cy="2194012"/>
            </a:xfrm>
            <a:prstGeom prst="rect">
              <a:avLst/>
            </a:prstGeom>
            <a:solidFill>
              <a:srgbClr val="F9580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3186870" y="3406555"/>
              <a:ext cx="544110" cy="157383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49082" y="4997382"/>
              <a:ext cx="1383390" cy="13095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Чувашская</a:t>
              </a:r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 Республика</a:t>
              </a:r>
            </a:p>
            <a:p>
              <a:pPr algn="ctr"/>
              <a:endParaRPr lang="ru-RU" sz="1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44952" y="5110418"/>
              <a:ext cx="1227944" cy="824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Пензенская область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739246" y="2785728"/>
              <a:ext cx="801180" cy="5820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800000"/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78,6%</a:t>
              </a:r>
              <a:endParaRPr lang="ru-RU" b="1" dirty="0">
                <a:solidFill>
                  <a:srgbClr val="800000"/>
                </a:solidFill>
                <a:latin typeface="Century Gothic" panose="020B05020202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1847289" y="3234221"/>
              <a:ext cx="523531" cy="174654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492518" y="5046406"/>
              <a:ext cx="1294637" cy="824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Республика Мордовия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425247" y="2324434"/>
              <a:ext cx="801180" cy="5820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800000"/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78,8%</a:t>
              </a:r>
              <a:endParaRPr lang="ru-RU" b="1" dirty="0">
                <a:solidFill>
                  <a:srgbClr val="800000"/>
                </a:solidFill>
                <a:latin typeface="Century Gothic" panose="020B05020202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3151155" y="2915481"/>
              <a:ext cx="615538" cy="5820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800000"/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75%</a:t>
              </a:r>
              <a:endParaRPr lang="ru-RU" b="1" dirty="0">
                <a:solidFill>
                  <a:srgbClr val="800000"/>
                </a:solidFill>
                <a:latin typeface="Century Gothic" panose="020B0502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2" name="Picture 2" descr="Министерство физической культуры и спорта Чувашской Республ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87" y="97143"/>
            <a:ext cx="663144" cy="66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07"/>
          <p:cNvSpPr>
            <a:spLocks noChangeArrowheads="1"/>
          </p:cNvSpPr>
          <p:nvPr/>
        </p:nvSpPr>
        <p:spPr bwMode="auto">
          <a:xfrm>
            <a:off x="4416158" y="832879"/>
            <a:ext cx="3599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8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Результаты 2019 года</a:t>
            </a:r>
            <a:endParaRPr lang="ru-RU" altLang="ru-RU" sz="2400" b="1" dirty="0">
              <a:solidFill>
                <a:srgbClr val="80000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57954" y="722693"/>
            <a:ext cx="11040533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4866507" y="1222620"/>
            <a:ext cx="2699243" cy="16313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4 565</a:t>
            </a:r>
            <a:endParaRPr lang="ru-RU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д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ействующих спортивных объектов 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00918" y="1303224"/>
            <a:ext cx="3194811" cy="16313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109 134</a:t>
            </a:r>
          </a:p>
          <a:p>
            <a:pPr algn="ctr"/>
            <a:r>
              <a:rPr lang="ru-RU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человек</a:t>
            </a:r>
            <a:endParaRPr lang="ru-RU" sz="1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единовременная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пропускная способность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8616424" y="1215184"/>
            <a:ext cx="3113152" cy="16313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75,6%</a:t>
            </a:r>
            <a:endParaRPr lang="ru-RU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э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ффективность использования объектов спорта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26" name="Нашивка 77"/>
          <p:cNvSpPr/>
          <p:nvPr/>
        </p:nvSpPr>
        <p:spPr>
          <a:xfrm rot="10800000" flipH="1">
            <a:off x="3815833" y="1718817"/>
            <a:ext cx="727227" cy="800143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Нашивка 77"/>
          <p:cNvSpPr/>
          <p:nvPr/>
        </p:nvSpPr>
        <p:spPr>
          <a:xfrm rot="10800000" flipH="1">
            <a:off x="7844676" y="1622195"/>
            <a:ext cx="727227" cy="800143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391886" y="296275"/>
            <a:ext cx="10906601" cy="50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Arial" pitchFamily="34" charset="0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altLang="ru-RU" sz="2200" b="1" dirty="0" smtClean="0">
                <a:solidFill>
                  <a:srgbClr val="800000"/>
                </a:solidFill>
                <a:latin typeface="+mn-lt"/>
              </a:rPr>
              <a:t>Развитие спортивной инфраструктуры</a:t>
            </a:r>
            <a:endParaRPr lang="ru-RU" altLang="ru-RU" sz="2200" b="1" dirty="0">
              <a:solidFill>
                <a:srgbClr val="800000"/>
              </a:solidFill>
              <a:latin typeface="+mn-lt"/>
            </a:endParaRPr>
          </a:p>
          <a:p>
            <a:pPr algn="l"/>
            <a:endParaRPr lang="ru-RU" sz="1800" b="1" dirty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Aharoni" panose="02010803020104030203" pitchFamily="2" charset="-79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6166139" y="3953659"/>
            <a:ext cx="38171" cy="1880826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9563838" y="2808054"/>
            <a:ext cx="2554754" cy="101586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cs typeface="Aharoni" panose="02010803020104030203" pitchFamily="2" charset="-79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anose="02010803020104030203" pitchFamily="2" charset="-79"/>
              </a:rPr>
              <a:t>Чувашия</a:t>
            </a:r>
          </a:p>
          <a:p>
            <a:pPr algn="ctr"/>
            <a:r>
              <a:rPr lang="ru-RU" sz="2200" b="1" u="sng" dirty="0" smtClean="0">
                <a:solidFill>
                  <a:srgbClr val="800000"/>
                </a:solidFill>
                <a:cs typeface="Aharoni" panose="02010803020104030203" pitchFamily="2" charset="-79"/>
              </a:rPr>
              <a:t>1 </a:t>
            </a:r>
            <a:r>
              <a:rPr lang="ru-RU" sz="2200" b="1" u="sng" dirty="0">
                <a:solidFill>
                  <a:srgbClr val="800000"/>
                </a:solidFill>
                <a:cs typeface="Aharoni" panose="02010803020104030203" pitchFamily="2" charset="-79"/>
              </a:rPr>
              <a:t>место </a:t>
            </a:r>
            <a:endParaRPr lang="ru-RU" sz="2200" b="1" u="sng" dirty="0" smtClean="0">
              <a:solidFill>
                <a:srgbClr val="800000"/>
              </a:solidFill>
              <a:cs typeface="Aharoni" panose="02010803020104030203" pitchFamily="2" charset="-79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anose="02010803020104030203" pitchFamily="2" charset="-79"/>
              </a:rPr>
              <a:t>среди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регионов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ПФО</a:t>
            </a:r>
          </a:p>
          <a:p>
            <a:pPr algn="ctr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411829" y="6346301"/>
            <a:ext cx="43646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277FBC10-B224-420F-99F8-96D113EA97EA}" type="slidenum">
              <a:rPr lang="ru-RU" sz="2000" b="1">
                <a:solidFill>
                  <a:srgbClr val="800000"/>
                </a:solidFill>
              </a:rPr>
              <a:pPr algn="ctr"/>
              <a:t>5</a:t>
            </a:fld>
            <a:endParaRPr lang="ru-RU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0666" y="3371141"/>
            <a:ext cx="3678148" cy="208378"/>
          </a:xfrm>
          <a:prstGeom prst="rect">
            <a:avLst/>
          </a:prstGeom>
          <a:noFill/>
          <a:ln w="19050">
            <a:solidFill>
              <a:srgbClr val="8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30389" y="6251217"/>
            <a:ext cx="431242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93AD11-008C-46BF-807B-558C67F36B9F}" type="slidenum">
              <a:rPr lang="ru-RU" sz="2000" b="1">
                <a:solidFill>
                  <a:srgbClr val="800000"/>
                </a:solidFill>
              </a:rPr>
              <a:pPr algn="ctr"/>
              <a:t>6</a:t>
            </a:fld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88833" y="139258"/>
            <a:ext cx="10616428" cy="66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Arial" pitchFamily="34" charset="0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ru-RU" sz="1800" b="1" dirty="0">
              <a:solidFill>
                <a:srgbClr val="00206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24419" y="836613"/>
            <a:ext cx="11040533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/>
          <p:nvPr>
            <p:extLst/>
          </p:nvPr>
        </p:nvGraphicFramePr>
        <p:xfrm>
          <a:off x="660961" y="2342255"/>
          <a:ext cx="5586186" cy="3252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08344" y="1173136"/>
            <a:ext cx="55471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800000"/>
                </a:solidFill>
                <a:latin typeface="+mn-lt"/>
              </a:rPr>
              <a:t>Количество спортсменов, вошедших в состав спортивных сборных команд Российской Федерации, (чел)</a:t>
            </a:r>
            <a:endParaRPr lang="ru-RU" altLang="ru-RU" b="1" dirty="0">
              <a:solidFill>
                <a:srgbClr val="800000"/>
              </a:solidFill>
              <a:latin typeface="+mn-lt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957991" y="2613702"/>
            <a:ext cx="4577868" cy="3231356"/>
            <a:chOff x="143360" y="2406308"/>
            <a:chExt cx="3997937" cy="389114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170635" y="2814149"/>
              <a:ext cx="533926" cy="2194011"/>
            </a:xfrm>
            <a:prstGeom prst="rect">
              <a:avLst/>
            </a:prstGeom>
            <a:solidFill>
              <a:srgbClr val="F95807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32454" y="3885363"/>
              <a:ext cx="544110" cy="109502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757907" y="5008160"/>
              <a:ext cx="1383390" cy="4447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2019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11864" y="4975689"/>
              <a:ext cx="1227944" cy="4447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2010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899187" y="2896786"/>
              <a:ext cx="501456" cy="444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800000"/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142</a:t>
              </a:r>
              <a:endParaRPr lang="ru-RU" b="1" dirty="0">
                <a:solidFill>
                  <a:srgbClr val="800000"/>
                </a:solidFill>
                <a:latin typeface="Century Gothic" panose="020B05020202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88150" y="3341529"/>
              <a:ext cx="523531" cy="163923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502597" y="4980388"/>
              <a:ext cx="1294637" cy="4447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2015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03105" y="2406308"/>
              <a:ext cx="501456" cy="444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800000"/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202</a:t>
              </a:r>
              <a:endParaRPr lang="ru-RU" b="1" dirty="0">
                <a:solidFill>
                  <a:srgbClr val="800000"/>
                </a:solidFill>
                <a:latin typeface="Century Gothic" panose="020B05020202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53780" y="3440620"/>
              <a:ext cx="501456" cy="444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800000"/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134</a:t>
              </a:r>
              <a:endParaRPr lang="ru-RU" b="1" dirty="0">
                <a:solidFill>
                  <a:srgbClr val="800000"/>
                </a:solidFill>
                <a:latin typeface="Century Gothic" panose="020B05020202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43360" y="5852708"/>
              <a:ext cx="3974121" cy="4447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247147" y="1125651"/>
            <a:ext cx="55471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800000"/>
                </a:solidFill>
                <a:latin typeface="+mn-lt"/>
              </a:rPr>
              <a:t>Количество спортсменов Чувашской Республики, </a:t>
            </a:r>
          </a:p>
          <a:p>
            <a:pPr algn="ctr"/>
            <a:r>
              <a:rPr lang="ru-RU" altLang="ru-RU" b="1" dirty="0" smtClean="0">
                <a:solidFill>
                  <a:srgbClr val="800000"/>
                </a:solidFill>
                <a:latin typeface="+mn-lt"/>
              </a:rPr>
              <a:t>вошедших в состав спортивных сборных команд</a:t>
            </a:r>
          </a:p>
          <a:p>
            <a:pPr algn="ctr"/>
            <a:r>
              <a:rPr lang="ru-RU" altLang="ru-RU" b="1" dirty="0" smtClean="0">
                <a:solidFill>
                  <a:srgbClr val="800000"/>
                </a:solidFill>
                <a:latin typeface="+mn-lt"/>
              </a:rPr>
              <a:t> Российской Федерации, (чел.)</a:t>
            </a:r>
            <a:endParaRPr lang="ru-RU" altLang="ru-RU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23" name="Picture 2" descr="Министерство физической культуры и спорта Чувашской Республи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87" y="97143"/>
            <a:ext cx="663144" cy="66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107"/>
          <p:cNvSpPr>
            <a:spLocks noChangeArrowheads="1"/>
          </p:cNvSpPr>
          <p:nvPr/>
        </p:nvSpPr>
        <p:spPr bwMode="auto">
          <a:xfrm>
            <a:off x="469009" y="241924"/>
            <a:ext cx="563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8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Спор</a:t>
            </a:r>
            <a:r>
              <a:rPr lang="ru-RU" altLang="ru-RU" sz="2400" b="1" dirty="0">
                <a:solidFill>
                  <a:srgbClr val="8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т</a:t>
            </a:r>
            <a:r>
              <a:rPr lang="ru-RU" altLang="ru-RU" sz="2400" b="1" dirty="0" smtClean="0">
                <a:solidFill>
                  <a:srgbClr val="8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 высших достижений</a:t>
            </a:r>
            <a:endParaRPr lang="ru-RU" altLang="ru-RU" sz="2400" b="1" dirty="0">
              <a:solidFill>
                <a:srgbClr val="80000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6330462" y="2321169"/>
            <a:ext cx="18074" cy="3301058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9167340" y="5441747"/>
            <a:ext cx="2695842" cy="72121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лучший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показатель </a:t>
            </a:r>
            <a:r>
              <a:rPr lang="ru-RU" b="1" dirty="0" smtClean="0">
                <a:solidFill>
                  <a:srgbClr val="8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за последние 10 </a:t>
            </a:r>
            <a:r>
              <a:rPr lang="ru-RU" b="1" dirty="0">
                <a:solidFill>
                  <a:srgbClr val="8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лет</a:t>
            </a:r>
          </a:p>
          <a:p>
            <a:pPr algn="ctr"/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95657" y="3246365"/>
            <a:ext cx="836679" cy="45793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9,5%</a:t>
            </a:r>
            <a:endParaRPr lang="ru-RU" b="1" dirty="0">
              <a:solidFill>
                <a:srgbClr val="80000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  <a:p>
            <a:pPr algn="ctr"/>
            <a:endParaRPr lang="ru-R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520700" y="4671006"/>
            <a:ext cx="2731729" cy="1613956"/>
          </a:xfrm>
          <a:prstGeom prst="roundRect">
            <a:avLst>
              <a:gd name="adj" fmla="val 2847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9" tIns="54409" rIns="108819" bIns="54409" anchor="ctr"/>
          <a:lstStyle/>
          <a:p>
            <a:pPr defTabSz="108823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69009" y="772935"/>
            <a:ext cx="11040533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/>
          <p:cNvSpPr>
            <a:spLocks noChangeAspect="1" noChangeArrowheads="1"/>
          </p:cNvSpPr>
          <p:nvPr/>
        </p:nvSpPr>
        <p:spPr bwMode="auto">
          <a:xfrm>
            <a:off x="2159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8833" y="4866758"/>
            <a:ext cx="2971115" cy="1591379"/>
          </a:xfrm>
          <a:prstGeom prst="roundRect">
            <a:avLst>
              <a:gd name="adj" fmla="val 2847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9" tIns="54409" rIns="108819" bIns="54409" anchor="ctr"/>
          <a:lstStyle/>
          <a:p>
            <a:pPr defTabSz="108823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10848" y="3128653"/>
            <a:ext cx="2132134" cy="691120"/>
          </a:xfrm>
          <a:prstGeom prst="roundRect">
            <a:avLst>
              <a:gd name="adj" fmla="val 2847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9" tIns="54409" rIns="108819" bIns="54409" anchor="t"/>
          <a:lstStyle/>
          <a:p>
            <a:pPr algn="ctr" defTabSz="1088239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V="1">
            <a:off x="6264466" y="1836227"/>
            <a:ext cx="6812" cy="3122635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10694431" y="1955603"/>
            <a:ext cx="848342" cy="643137"/>
          </a:xfrm>
          <a:prstGeom prst="roundRect">
            <a:avLst>
              <a:gd name="adj" fmla="val 2847"/>
            </a:avLst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9" tIns="54409" rIns="108819" bIns="54409" anchor="ctr"/>
          <a:lstStyle/>
          <a:p>
            <a:pPr defTabSz="1088239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+20%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47727" y="3359290"/>
            <a:ext cx="4327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239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квалифицированных тренеров </a:t>
            </a:r>
          </a:p>
          <a:p>
            <a:pPr defTabSz="1088239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работает в физкультурно-спортивных организациях Чувашской Республики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643738" y="1914076"/>
            <a:ext cx="42064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</a:rPr>
              <a:t>4 спортсменам -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«Мастер спорта России международного класса»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42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спортсменам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  «Мастер спорта России»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F64304"/>
                </a:solidFill>
              </a:rPr>
              <a:t>389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спортсменам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-«Кандидат в мастера спорта»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</a:rPr>
              <a:t>755 спортсменам –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1 спортивный разряд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69350" y="1153955"/>
            <a:ext cx="40573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организации осуществляют подготовку спортивного резерва, в том числе в области адаптивного спорта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70552" y="4801336"/>
            <a:ext cx="40036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239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человек охвачено тренировочными занятиями по подготовке спортивного резерва в физкультурно-спортивных организациях Чувашской Республики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0700" y="1218507"/>
            <a:ext cx="1313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64304"/>
                </a:solidFill>
                <a:latin typeface="Century Gothic" panose="020B0502020202020204" pitchFamily="34" charset="0"/>
              </a:rPr>
              <a:t>53</a:t>
            </a:r>
            <a:endParaRPr lang="ru-RU" sz="4800" b="1" dirty="0">
              <a:solidFill>
                <a:srgbClr val="F64304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4925" y="3644692"/>
            <a:ext cx="1313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912</a:t>
            </a:r>
            <a:endParaRPr lang="ru-RU" sz="48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961" y="5238063"/>
            <a:ext cx="2244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33 207</a:t>
            </a:r>
            <a:endParaRPr lang="ru-RU" sz="4800" b="1" dirty="0">
              <a:solidFill>
                <a:srgbClr val="8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2559" y="2484889"/>
            <a:ext cx="1313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72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78069" y="2481140"/>
            <a:ext cx="4057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78069" y="2426344"/>
            <a:ext cx="4057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спортсмена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специалиста стали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стипендиатами 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Главы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Чувашской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Республики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92902" y="1354010"/>
            <a:ext cx="4057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atin typeface="Century Gothic" panose="020B0502020202020204" pitchFamily="34" charset="0"/>
              </a:rPr>
              <a:t>Присвоено в 2019 году:</a:t>
            </a:r>
            <a:endParaRPr lang="ru-RU" sz="2000" b="1" u="sng" dirty="0">
              <a:latin typeface="Century Gothic" panose="020B0502020202020204" pitchFamily="34" charset="0"/>
            </a:endParaRPr>
          </a:p>
        </p:txBody>
      </p:sp>
      <p:pic>
        <p:nvPicPr>
          <p:cNvPr id="33" name="Picture 2" descr="Министерство физической культуры и спорта Чувашской Республ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87" y="97143"/>
            <a:ext cx="663144" cy="66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107"/>
          <p:cNvSpPr>
            <a:spLocks noChangeArrowheads="1"/>
          </p:cNvSpPr>
          <p:nvPr/>
        </p:nvSpPr>
        <p:spPr bwMode="auto">
          <a:xfrm>
            <a:off x="469009" y="226535"/>
            <a:ext cx="56337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 dirty="0">
                <a:solidFill>
                  <a:srgbClr val="800000"/>
                </a:solidFill>
                <a:ea typeface="+mj-ea"/>
                <a:cs typeface="+mj-cs"/>
              </a:rPr>
              <a:t>СПОРТ</a:t>
            </a:r>
            <a:r>
              <a:rPr lang="ru-RU" altLang="ru-RU" sz="2600" b="1" dirty="0" smtClean="0">
                <a:solidFill>
                  <a:srgbClr val="8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 </a:t>
            </a:r>
            <a:r>
              <a:rPr lang="ru-RU" altLang="ru-RU" sz="2600" b="1" dirty="0">
                <a:solidFill>
                  <a:srgbClr val="800000"/>
                </a:solidFill>
                <a:ea typeface="+mj-ea"/>
                <a:cs typeface="+mj-cs"/>
              </a:rPr>
              <a:t>ВЫСШИХ ДОСТИЖЕНИЙ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626638" y="2888009"/>
            <a:ext cx="1037981" cy="694911"/>
          </a:xfrm>
          <a:prstGeom prst="roundRect">
            <a:avLst>
              <a:gd name="adj" fmla="val 2847"/>
            </a:avLst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9" tIns="54409" rIns="108819" bIns="54409" anchor="ctr"/>
          <a:lstStyle/>
          <a:p>
            <a:pPr defTabSz="1088239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+29,7%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620152" y="3881841"/>
            <a:ext cx="1044467" cy="593847"/>
          </a:xfrm>
          <a:prstGeom prst="roundRect">
            <a:avLst>
              <a:gd name="adj" fmla="val 2847"/>
            </a:avLst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9" tIns="54409" rIns="108819" bIns="54409" anchor="ctr"/>
          <a:lstStyle/>
          <a:p>
            <a:pPr defTabSz="1088239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+35,2%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0649274" y="4753619"/>
            <a:ext cx="1003420" cy="631382"/>
          </a:xfrm>
          <a:prstGeom prst="roundRect">
            <a:avLst>
              <a:gd name="adj" fmla="val 2847"/>
            </a:avLst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9" tIns="54409" rIns="108819" bIns="54409" anchor="ctr"/>
          <a:lstStyle/>
          <a:p>
            <a:pPr defTabSz="1088239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+6,5%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1385489" y="1673278"/>
            <a:ext cx="211055" cy="253147"/>
          </a:xfrm>
          <a:prstGeom prst="roundRect">
            <a:avLst>
              <a:gd name="adj" fmla="val 2847"/>
            </a:avLst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9" tIns="54409" rIns="108819" bIns="54409" anchor="ctr"/>
          <a:lstStyle/>
          <a:p>
            <a:pPr algn="ctr" defTabSz="1088239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*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746983" y="5542243"/>
            <a:ext cx="2992892" cy="336798"/>
          </a:xfrm>
          <a:prstGeom prst="roundRect">
            <a:avLst>
              <a:gd name="adj" fmla="val 2847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9" tIns="54409" rIns="108819" bIns="54409" anchor="ctr"/>
          <a:lstStyle/>
          <a:p>
            <a:pPr algn="r" defTabSz="1088239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*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по сравнению с 2015 годом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42773" y="6343256"/>
            <a:ext cx="503572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93AD11-008C-46BF-807B-558C67F36B9F}" type="slidenum">
              <a:rPr lang="ru-RU" sz="2000" b="1">
                <a:solidFill>
                  <a:srgbClr val="800000"/>
                </a:solidFill>
              </a:rPr>
              <a:pPr algn="ctr"/>
              <a:t>7</a:t>
            </a:fld>
            <a:endParaRPr lang="ru-RU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464275" y="813129"/>
            <a:ext cx="11040533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6427218" y="3509575"/>
            <a:ext cx="5018147" cy="654636"/>
          </a:xfrm>
          <a:prstGeom prst="snip2Diag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latin typeface="Century Gothic" panose="020B0502020202020204" pitchFamily="34" charset="0"/>
                <a:cs typeface="Aharoni" panose="02010803020104030203" pitchFamily="2" charset="-79"/>
              </a:rPr>
              <a:t>Массовые виды спорта</a:t>
            </a:r>
          </a:p>
          <a:p>
            <a:pPr algn="ctr" eaLnBrk="1" hangingPunct="1">
              <a:defRPr/>
            </a:pPr>
            <a:r>
              <a:rPr lang="ru-RU" altLang="ru-RU" sz="1100" b="1" dirty="0" smtClean="0">
                <a:latin typeface="Century Gothic" panose="020B0502020202020204" pitchFamily="34" charset="0"/>
                <a:cs typeface="Aharoni" panose="02010803020104030203" pitchFamily="2" charset="-79"/>
              </a:rPr>
              <a:t>(численность занимающихся в спортивных организациях)</a:t>
            </a:r>
            <a:endParaRPr lang="ru-RU" altLang="ru-RU" sz="1100" b="1" dirty="0"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5894570" y="1175657"/>
            <a:ext cx="0" cy="5114611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736545" y="5195180"/>
            <a:ext cx="5018147" cy="654636"/>
          </a:xfrm>
          <a:prstGeom prst="snip2Diag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000" b="1" dirty="0">
              <a:solidFill>
                <a:schemeClr val="accent2">
                  <a:lumMod val="50000"/>
                </a:schemeClr>
              </a:solidFill>
              <a:latin typeface="Century Gothic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83065" y="4305115"/>
            <a:ext cx="260069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Tahoma" pitchFamily="34" charset="0"/>
              </a:rPr>
              <a:t>Легкая атлетика      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Tahoma" pitchFamily="34" charset="0"/>
              </a:rPr>
              <a:t>Плавание</a:t>
            </a:r>
            <a:endParaRPr lang="ru-RU" b="1" dirty="0" smtClean="0">
              <a:solidFill>
                <a:srgbClr val="C00000"/>
              </a:solidFill>
              <a:latin typeface="Century Gothic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Tahoma" pitchFamily="34" charset="0"/>
              </a:rPr>
              <a:t>Футбол    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Tahoma" pitchFamily="34" charset="0"/>
              </a:rPr>
              <a:t>Спортивная борьба</a:t>
            </a:r>
            <a:endParaRPr lang="ru-RU" b="1" dirty="0" smtClean="0">
              <a:solidFill>
                <a:srgbClr val="C00000"/>
              </a:solidFill>
              <a:latin typeface="Century Gothic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Tahoma" pitchFamily="34" charset="0"/>
              </a:rPr>
              <a:t>Лыжные гонки</a:t>
            </a:r>
            <a:endParaRPr lang="ru-RU" b="1" dirty="0">
              <a:solidFill>
                <a:srgbClr val="C00000"/>
              </a:solidFill>
              <a:latin typeface="Century Gothic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04910" y="879790"/>
            <a:ext cx="6047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Физкультурно-спортивные мероприятия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084049" y="3597034"/>
            <a:ext cx="5704486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28079" y="3584508"/>
            <a:ext cx="5426613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7107013" y="1123668"/>
            <a:ext cx="3983506" cy="2734517"/>
            <a:chOff x="6025724" y="1060404"/>
            <a:chExt cx="3983506" cy="273451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025724" y="2317593"/>
              <a:ext cx="398350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800000"/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1</a:t>
              </a:r>
              <a:r>
                <a:rPr lang="ru-RU" b="1" dirty="0" smtClean="0">
                  <a:solidFill>
                    <a:srgbClr val="FF0000"/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 </a:t>
              </a:r>
              <a:r>
                <a:rPr lang="ru-RU" b="1" dirty="0" smtClean="0">
                  <a:solidFill>
                    <a:srgbClr val="002060"/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– международного уровня</a:t>
              </a:r>
            </a:p>
            <a:p>
              <a:pPr algn="ctr"/>
              <a:r>
                <a:rPr lang="ru-RU" b="1" dirty="0" smtClean="0">
                  <a:solidFill>
                    <a:srgbClr val="800000"/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86</a:t>
              </a:r>
              <a:r>
                <a:rPr lang="ru-RU" b="1" dirty="0" smtClean="0">
                  <a:solidFill>
                    <a:srgbClr val="002060"/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 – всероссийского уровня</a:t>
              </a:r>
            </a:p>
            <a:p>
              <a:pPr algn="ctr"/>
              <a:r>
                <a:rPr lang="ru-RU" b="1" dirty="0" smtClean="0">
                  <a:solidFill>
                    <a:srgbClr val="800000"/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12</a:t>
              </a:r>
              <a:r>
                <a:rPr lang="ru-RU" b="1" dirty="0" smtClean="0">
                  <a:solidFill>
                    <a:srgbClr val="002060"/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 – межрегионального уровня</a:t>
              </a:r>
            </a:p>
            <a:p>
              <a:pPr algn="ctr"/>
              <a:r>
                <a:rPr lang="ru-RU" b="1" dirty="0" smtClean="0">
                  <a:solidFill>
                    <a:srgbClr val="800000"/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285</a:t>
              </a:r>
              <a:r>
                <a:rPr lang="ru-RU" b="1" dirty="0" smtClean="0">
                  <a:solidFill>
                    <a:srgbClr val="002060"/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 – республиканского уровня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 </a:t>
              </a:r>
              <a:endParaRPr lang="ru-RU" b="1" dirty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521374" y="1060404"/>
              <a:ext cx="3038541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800000"/>
                  </a:solidFill>
                  <a:latin typeface="Century Gothic" pitchFamily="34" charset="0"/>
                  <a:cs typeface="Tahoma" pitchFamily="34" charset="0"/>
                </a:rPr>
                <a:t>384</a:t>
              </a:r>
            </a:p>
            <a:p>
              <a:pPr algn="ctr"/>
              <a:r>
                <a:rPr lang="ru-RU" sz="1400" b="1" dirty="0">
                  <a:solidFill>
                    <a:srgbClr val="800000"/>
                  </a:solidFill>
                  <a:latin typeface="Century Gothic" pitchFamily="34" charset="0"/>
                  <a:cs typeface="Tahoma" pitchFamily="34" charset="0"/>
                </a:rPr>
                <a:t>о</a:t>
              </a:r>
              <a:r>
                <a:rPr lang="ru-RU" sz="1400" b="1" dirty="0" smtClean="0">
                  <a:solidFill>
                    <a:srgbClr val="800000"/>
                  </a:solidFill>
                  <a:latin typeface="Century Gothic" pitchFamily="34" charset="0"/>
                  <a:cs typeface="Tahoma" pitchFamily="34" charset="0"/>
                </a:rPr>
                <a:t>фициальных спортивных соревнования</a:t>
              </a:r>
            </a:p>
            <a:p>
              <a:pPr algn="ctr"/>
              <a:r>
                <a:rPr lang="ru-RU" sz="1400" b="1" dirty="0" smtClean="0">
                  <a:solidFill>
                    <a:srgbClr val="800000"/>
                  </a:solidFill>
                  <a:latin typeface="Century Gothic" pitchFamily="34" charset="0"/>
                  <a:cs typeface="Tahoma" pitchFamily="34" charset="0"/>
                </a:rPr>
                <a:t>(более 350 тысяч участников)</a:t>
              </a:r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411476" y="1008880"/>
            <a:ext cx="5272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День здоровья и спорта </a:t>
            </a:r>
          </a:p>
          <a:p>
            <a:r>
              <a:rPr lang="ru-RU" altLang="ru-RU" sz="10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(ежемесячно тыс. человек)</a:t>
            </a:r>
            <a:endParaRPr lang="ru-RU" altLang="ru-RU" sz="1000" b="1" dirty="0">
              <a:solidFill>
                <a:srgbClr val="00206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533192" y="1820924"/>
            <a:ext cx="3073665" cy="1721904"/>
            <a:chOff x="2482203" y="4277333"/>
            <a:chExt cx="2684584" cy="201736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2614563" y="4297528"/>
              <a:ext cx="514112" cy="3966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800000"/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160 </a:t>
              </a:r>
              <a:endParaRPr lang="ru-RU" sz="1600" b="1" dirty="0">
                <a:solidFill>
                  <a:srgbClr val="800000"/>
                </a:solidFill>
                <a:latin typeface="Century Gothic" panose="020B05020202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3275345" y="4277333"/>
              <a:ext cx="1085766" cy="396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800000"/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163</a:t>
              </a:r>
              <a:endParaRPr lang="ru-RU" sz="1600" b="1" dirty="0">
                <a:solidFill>
                  <a:srgbClr val="800000"/>
                </a:solidFill>
                <a:latin typeface="Century Gothic" panose="020B05020202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533314" y="4656626"/>
              <a:ext cx="637459" cy="1277143"/>
            </a:xfrm>
            <a:prstGeom prst="rect">
              <a:avLst/>
            </a:prstGeom>
            <a:solidFill>
              <a:srgbClr val="F64304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2482203" y="5862301"/>
              <a:ext cx="723573" cy="411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2018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4548606" y="4439504"/>
              <a:ext cx="618181" cy="14972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439088" y="5883506"/>
              <a:ext cx="742344" cy="411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2019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495629" y="4613164"/>
              <a:ext cx="634544" cy="132360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6F0D"/>
                </a:solidFill>
              </a:endParaRPr>
            </a:p>
          </p:txBody>
        </p:sp>
      </p:grpSp>
      <p:sp>
        <p:nvSpPr>
          <p:cNvPr id="74" name="Прямоугольник 73"/>
          <p:cNvSpPr/>
          <p:nvPr/>
        </p:nvSpPr>
        <p:spPr>
          <a:xfrm>
            <a:off x="3738614" y="1405425"/>
            <a:ext cx="2004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Проведено мероприятий в рамках Дней здоровья и спорта </a:t>
            </a:r>
            <a:endParaRPr lang="ru-RU" sz="1200" b="1" dirty="0">
              <a:solidFill>
                <a:srgbClr val="00206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9206194" y="4100892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человек</a:t>
            </a:r>
            <a:endParaRPr lang="ru-RU" dirty="0">
              <a:solidFill>
                <a:srgbClr val="800000"/>
              </a:solidFill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4113011" y="2630684"/>
            <a:ext cx="1276141" cy="819087"/>
            <a:chOff x="6699163" y="3803276"/>
            <a:chExt cx="1276141" cy="819087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6699163" y="4160698"/>
              <a:ext cx="12761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24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+</a:t>
              </a:r>
              <a:r>
                <a:rPr lang="ru-RU" altLang="ru-RU" sz="2400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11,6</a:t>
              </a:r>
              <a:r>
                <a:rPr lang="ru-RU" altLang="ru-RU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%</a:t>
              </a:r>
              <a:endParaRPr lang="en-US" altLang="ru-RU" sz="20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Нашивка 77"/>
            <p:cNvSpPr/>
            <p:nvPr/>
          </p:nvSpPr>
          <p:spPr>
            <a:xfrm rot="5400000" flipH="1">
              <a:off x="7131768" y="3665767"/>
              <a:ext cx="357422" cy="632439"/>
            </a:xfrm>
            <a:prstGeom prst="chevron">
              <a:avLst/>
            </a:prstGeom>
            <a:solidFill>
              <a:srgbClr val="0070C0"/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3018235" y="1582388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165 </a:t>
            </a:r>
            <a:endParaRPr lang="ru-RU" sz="1600" b="1" dirty="0">
              <a:solidFill>
                <a:srgbClr val="80000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679040" y="3201348"/>
            <a:ext cx="1375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2020 (план) 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4A0ED068-F9AC-4A89-BB9E-CC7D827E0538}"/>
              </a:ext>
            </a:extLst>
          </p:cNvPr>
          <p:cNvGrpSpPr>
            <a:grpSpLocks noChangeAspect="1"/>
          </p:cNvGrpSpPr>
          <p:nvPr/>
        </p:nvGrpSpPr>
        <p:grpSpPr>
          <a:xfrm>
            <a:off x="-435105" y="3529018"/>
            <a:ext cx="5441465" cy="3074649"/>
            <a:chOff x="-80856" y="807174"/>
            <a:chExt cx="5787500" cy="327017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EE67FE4-E273-4575-AF1C-E63D448F01D8}"/>
                </a:ext>
              </a:extLst>
            </p:cNvPr>
            <p:cNvSpPr txBox="1"/>
            <p:nvPr/>
          </p:nvSpPr>
          <p:spPr>
            <a:xfrm>
              <a:off x="5521913" y="298289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DCB351C3-4822-4167-B59E-994C9022D548}"/>
                </a:ext>
              </a:extLst>
            </p:cNvPr>
            <p:cNvGrpSpPr/>
            <p:nvPr/>
          </p:nvGrpSpPr>
          <p:grpSpPr>
            <a:xfrm>
              <a:off x="-80856" y="807174"/>
              <a:ext cx="4818174" cy="3002552"/>
              <a:chOff x="-80856" y="807174"/>
              <a:chExt cx="4818174" cy="3002552"/>
            </a:xfrm>
          </p:grpSpPr>
          <p:sp>
            <p:nvSpPr>
              <p:cNvPr id="60" name="AutoShape 3">
                <a:extLst>
                  <a:ext uri="{FF2B5EF4-FFF2-40B4-BE49-F238E27FC236}">
                    <a16:creationId xmlns:a16="http://schemas.microsoft.com/office/drawing/2014/main" id="{890C1A2E-0D95-435D-AC75-31EB36BAE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0856" y="807174"/>
                <a:ext cx="4818174" cy="1086510"/>
              </a:xfrm>
              <a:prstGeom prst="roundRect">
                <a:avLst>
                  <a:gd name="adj" fmla="val 16667"/>
                </a:avLst>
              </a:prstGeom>
              <a:noFill/>
            </p:spPr>
            <p:txBody>
              <a:bodyPr wrap="square" lIns="91431" tIns="45716" rIns="91431" bIns="45716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cs typeface="Aharoni" panose="02010803020104030203" pitchFamily="2" charset="-79"/>
                  </a:rPr>
                  <a:t>Доля населения, выполнившего нормативы ВФСК «ГТО» от общей численности сдавших</a:t>
                </a:r>
                <a:endParaRPr lang="ru-RU" b="1" dirty="0">
                  <a:solidFill>
                    <a:srgbClr val="002060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65" name="Группа 64">
                <a:extLst>
                  <a:ext uri="{FF2B5EF4-FFF2-40B4-BE49-F238E27FC236}">
                    <a16:creationId xmlns:a16="http://schemas.microsoft.com/office/drawing/2014/main" id="{E409901A-4511-4E75-B2C9-42725362AB32}"/>
                  </a:ext>
                </a:extLst>
              </p:cNvPr>
              <p:cNvGrpSpPr/>
              <p:nvPr/>
            </p:nvGrpSpPr>
            <p:grpSpPr>
              <a:xfrm>
                <a:off x="712670" y="2008045"/>
                <a:ext cx="2770504" cy="1801681"/>
                <a:chOff x="2404280" y="4028443"/>
                <a:chExt cx="2317490" cy="1968572"/>
              </a:xfrm>
            </p:grpSpPr>
            <p:sp>
              <p:nvSpPr>
                <p:cNvPr id="79" name="Прямоугольник 78">
                  <a:extLst>
                    <a:ext uri="{FF2B5EF4-FFF2-40B4-BE49-F238E27FC236}">
                      <a16:creationId xmlns:a16="http://schemas.microsoft.com/office/drawing/2014/main" id="{DAD15175-FBCA-47AC-9402-1BC14C6A63B7}"/>
                    </a:ext>
                  </a:extLst>
                </p:cNvPr>
                <p:cNvSpPr/>
                <p:nvPr/>
              </p:nvSpPr>
              <p:spPr>
                <a:xfrm>
                  <a:off x="2408411" y="4284462"/>
                  <a:ext cx="733450" cy="3934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600" b="1" dirty="0" smtClean="0">
                      <a:solidFill>
                        <a:srgbClr val="800000"/>
                      </a:solidFill>
                      <a:latin typeface="Century Gothic" panose="020B0502020202020204" pitchFamily="34" charset="0"/>
                      <a:cs typeface="Aharoni" panose="02010803020104030203" pitchFamily="2" charset="-79"/>
                    </a:rPr>
                    <a:t>75,8%</a:t>
                  </a:r>
                  <a:endParaRPr lang="ru-RU" sz="1600" b="1" dirty="0">
                    <a:solidFill>
                      <a:srgbClr val="800000"/>
                    </a:solidFill>
                    <a:latin typeface="Century Gothic" panose="020B0502020202020204" pitchFamily="34" charset="0"/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80" name="Прямоугольник 79">
                  <a:extLst>
                    <a:ext uri="{FF2B5EF4-FFF2-40B4-BE49-F238E27FC236}">
                      <a16:creationId xmlns:a16="http://schemas.microsoft.com/office/drawing/2014/main" id="{A49F2DB2-2CF1-4681-9231-E0C5767C434F}"/>
                    </a:ext>
                  </a:extLst>
                </p:cNvPr>
                <p:cNvSpPr/>
                <p:nvPr/>
              </p:nvSpPr>
              <p:spPr>
                <a:xfrm>
                  <a:off x="3157573" y="4028443"/>
                  <a:ext cx="806795" cy="3934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600" b="1" dirty="0" smtClean="0">
                      <a:solidFill>
                        <a:srgbClr val="800000"/>
                      </a:solidFill>
                      <a:latin typeface="Century Gothic" panose="020B0502020202020204" pitchFamily="34" charset="0"/>
                      <a:cs typeface="Aharoni" panose="02010803020104030203" pitchFamily="2" charset="-79"/>
                    </a:rPr>
                    <a:t>94,7%</a:t>
                  </a:r>
                  <a:endParaRPr lang="ru-RU" sz="1600" b="1" dirty="0">
                    <a:solidFill>
                      <a:srgbClr val="800000"/>
                    </a:solidFill>
                    <a:latin typeface="Century Gothic" panose="020B0502020202020204" pitchFamily="34" charset="0"/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81" name="Прямоугольник 80">
                  <a:extLst>
                    <a:ext uri="{FF2B5EF4-FFF2-40B4-BE49-F238E27FC236}">
                      <a16:creationId xmlns:a16="http://schemas.microsoft.com/office/drawing/2014/main" id="{DCF2CB2B-1C54-4377-B6D8-E3CDBFEA904E}"/>
                    </a:ext>
                  </a:extLst>
                </p:cNvPr>
                <p:cNvSpPr/>
                <p:nvPr/>
              </p:nvSpPr>
              <p:spPr>
                <a:xfrm>
                  <a:off x="2409356" y="4608146"/>
                  <a:ext cx="637459" cy="1056341"/>
                </a:xfrm>
                <a:prstGeom prst="rect">
                  <a:avLst/>
                </a:prstGeom>
                <a:solidFill>
                  <a:srgbClr val="F6430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FF964F"/>
                    </a:solidFill>
                  </a:endParaRPr>
                </a:p>
              </p:txBody>
            </p:sp>
            <p:sp>
              <p:nvSpPr>
                <p:cNvPr id="82" name="Прямоугольник 81">
                  <a:extLst>
                    <a:ext uri="{FF2B5EF4-FFF2-40B4-BE49-F238E27FC236}">
                      <a16:creationId xmlns:a16="http://schemas.microsoft.com/office/drawing/2014/main" id="{3FDEF4AB-98B6-4A53-BA83-214A6C9D70A0}"/>
                    </a:ext>
                  </a:extLst>
                </p:cNvPr>
                <p:cNvSpPr/>
                <p:nvPr/>
              </p:nvSpPr>
              <p:spPr>
                <a:xfrm>
                  <a:off x="2404280" y="5585820"/>
                  <a:ext cx="723573" cy="4111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600" b="1" dirty="0">
                      <a:solidFill>
                        <a:schemeClr val="accent2">
                          <a:lumMod val="50000"/>
                        </a:schemeClr>
                      </a:solidFill>
                      <a:latin typeface="Century Gothic" panose="020B0502020202020204" pitchFamily="34" charset="0"/>
                      <a:cs typeface="Aharoni" panose="02010803020104030203" pitchFamily="2" charset="-79"/>
                    </a:rPr>
                    <a:t>2018</a:t>
                  </a:r>
                </a:p>
              </p:txBody>
            </p:sp>
            <p:sp>
              <p:nvSpPr>
                <p:cNvPr id="83" name="Прямоугольник 82">
                  <a:extLst>
                    <a:ext uri="{FF2B5EF4-FFF2-40B4-BE49-F238E27FC236}">
                      <a16:creationId xmlns:a16="http://schemas.microsoft.com/office/drawing/2014/main" id="{E2D52C25-90AC-4703-88B9-C216FED27B4C}"/>
                    </a:ext>
                  </a:extLst>
                </p:cNvPr>
                <p:cNvSpPr/>
                <p:nvPr/>
              </p:nvSpPr>
              <p:spPr>
                <a:xfrm>
                  <a:off x="3224746" y="4353179"/>
                  <a:ext cx="624452" cy="1318509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F64304"/>
                    </a:solidFill>
                  </a:endParaRPr>
                </a:p>
              </p:txBody>
            </p:sp>
            <p:sp>
              <p:nvSpPr>
                <p:cNvPr id="84" name="Прямоугольник 83">
                  <a:extLst>
                    <a:ext uri="{FF2B5EF4-FFF2-40B4-BE49-F238E27FC236}">
                      <a16:creationId xmlns:a16="http://schemas.microsoft.com/office/drawing/2014/main" id="{9BE767F8-6C02-4860-A7A0-78FF93630A0C}"/>
                    </a:ext>
                  </a:extLst>
                </p:cNvPr>
                <p:cNvSpPr/>
                <p:nvPr/>
              </p:nvSpPr>
              <p:spPr>
                <a:xfrm>
                  <a:off x="3178299" y="5584802"/>
                  <a:ext cx="742344" cy="4111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600" b="1" dirty="0">
                      <a:solidFill>
                        <a:schemeClr val="accent2">
                          <a:lumMod val="50000"/>
                        </a:schemeClr>
                      </a:solidFill>
                      <a:latin typeface="Century Gothic" panose="020B0502020202020204" pitchFamily="34" charset="0"/>
                      <a:cs typeface="Aharoni" panose="02010803020104030203" pitchFamily="2" charset="-79"/>
                    </a:rPr>
                    <a:t>2019</a:t>
                  </a:r>
                </a:p>
              </p:txBody>
            </p:sp>
            <p:sp>
              <p:nvSpPr>
                <p:cNvPr id="85" name="Прямоугольник 84">
                  <a:extLst>
                    <a:ext uri="{FF2B5EF4-FFF2-40B4-BE49-F238E27FC236}">
                      <a16:creationId xmlns:a16="http://schemas.microsoft.com/office/drawing/2014/main" id="{22B14F57-3357-434B-A509-7A5B3ADA0533}"/>
                    </a:ext>
                  </a:extLst>
                </p:cNvPr>
                <p:cNvSpPr/>
                <p:nvPr/>
              </p:nvSpPr>
              <p:spPr>
                <a:xfrm>
                  <a:off x="4087223" y="4030156"/>
                  <a:ext cx="634547" cy="1646467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D4523C"/>
                    </a:solidFill>
                  </a:endParaRPr>
                </a:p>
              </p:txBody>
            </p:sp>
          </p:grpSp>
        </p:grp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BB5CF95F-987C-4482-A132-1C176BC0CB12}"/>
                </a:ext>
              </a:extLst>
            </p:cNvPr>
            <p:cNvSpPr/>
            <p:nvPr/>
          </p:nvSpPr>
          <p:spPr>
            <a:xfrm>
              <a:off x="2495560" y="3455385"/>
              <a:ext cx="1261893" cy="621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2020 (план)</a:t>
              </a:r>
              <a:endParaRPr lang="ru-RU" sz="1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DFDE8382-1BB1-416A-A4DD-BE971D7A3C3F}"/>
                </a:ext>
              </a:extLst>
            </p:cNvPr>
            <p:cNvSpPr/>
            <p:nvPr/>
          </p:nvSpPr>
          <p:spPr>
            <a:xfrm>
              <a:off x="2684729" y="1724808"/>
              <a:ext cx="939452" cy="36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800000"/>
                  </a:solidFill>
                  <a:latin typeface="Century Gothic" panose="020B0502020202020204" pitchFamily="34" charset="0"/>
                  <a:cs typeface="Aharoni" panose="02010803020104030203" pitchFamily="2" charset="-79"/>
                </a:rPr>
                <a:t>94,9%</a:t>
              </a:r>
              <a:endParaRPr lang="ru-RU" sz="1600" b="1" dirty="0">
                <a:solidFill>
                  <a:srgbClr val="800000"/>
                </a:solidFill>
                <a:latin typeface="Century Gothic" panose="020B05020202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2AFFF5F0-085A-463B-B10C-65579471CA9C}"/>
                </a:ext>
              </a:extLst>
            </p:cNvPr>
            <p:cNvSpPr/>
            <p:nvPr/>
          </p:nvSpPr>
          <p:spPr>
            <a:xfrm>
              <a:off x="203100" y="1791222"/>
              <a:ext cx="2377262" cy="36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52" name="Picture 2" descr="Министерство физической культуры и спорта Чувашской Республ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87" y="97143"/>
            <a:ext cx="663144" cy="66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107"/>
          <p:cNvSpPr>
            <a:spLocks noChangeArrowheads="1"/>
          </p:cNvSpPr>
          <p:nvPr/>
        </p:nvSpPr>
        <p:spPr bwMode="auto">
          <a:xfrm>
            <a:off x="398550" y="244997"/>
            <a:ext cx="6665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8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Развитие массового спорта</a:t>
            </a:r>
            <a:endParaRPr lang="ru-RU" altLang="ru-RU" sz="2400" b="1" dirty="0">
              <a:solidFill>
                <a:srgbClr val="80000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61" name="Скругленный прямоугольник 27">
            <a:extLst>
              <a:ext uri="{FF2B5EF4-FFF2-40B4-BE49-F238E27FC236}">
                <a16:creationId xmlns:a16="http://schemas.microsoft.com/office/drawing/2014/main" id="{C60476EB-3FD2-45A7-97C3-D47122A028B6}"/>
              </a:ext>
            </a:extLst>
          </p:cNvPr>
          <p:cNvSpPr/>
          <p:nvPr/>
        </p:nvSpPr>
        <p:spPr bwMode="auto">
          <a:xfrm>
            <a:off x="3498530" y="4332870"/>
            <a:ext cx="2367196" cy="834572"/>
          </a:xfrm>
          <a:prstGeom prst="roundRect">
            <a:avLst>
              <a:gd name="adj" fmla="val 1237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Строительство малых спортивных площадок при центрах тестирования ВФСК «ГТО»</a:t>
            </a:r>
            <a:endParaRPr lang="ru-RU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57909AA-841D-470A-B86A-CEBD09609B19}"/>
              </a:ext>
            </a:extLst>
          </p:cNvPr>
          <p:cNvSpPr/>
          <p:nvPr/>
        </p:nvSpPr>
        <p:spPr>
          <a:xfrm>
            <a:off x="3563500" y="5137248"/>
            <a:ext cx="2278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2019 – </a:t>
            </a:r>
            <a:r>
              <a:rPr lang="ru-RU" alt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9 площадок  в муниципальных районах</a:t>
            </a:r>
          </a:p>
          <a:p>
            <a:pPr algn="ctr"/>
            <a:r>
              <a:rPr lang="ru-RU" alt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2020 – </a:t>
            </a:r>
            <a:r>
              <a:rPr lang="ru-RU" alt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5 площадок муниципальных районах</a:t>
            </a:r>
            <a:endParaRPr lang="en-US" altLang="ru-RU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9410414" y="4325987"/>
            <a:ext cx="260069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  <a:cs typeface="Tahoma" pitchFamily="34" charset="0"/>
              </a:rPr>
              <a:t>4823            14,5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  <a:cs typeface="Tahoma" pitchFamily="34" charset="0"/>
              </a:rPr>
              <a:t>3564            10,8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  <a:cs typeface="Tahoma" pitchFamily="34" charset="0"/>
              </a:rPr>
              <a:t>3246            9,8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  <a:cs typeface="Tahoma" pitchFamily="34" charset="0"/>
              </a:rPr>
              <a:t>2967            8,9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  <a:cs typeface="Tahoma" pitchFamily="34" charset="0"/>
              </a:rPr>
              <a:t>1744            5,25</a:t>
            </a:r>
            <a:endParaRPr lang="ru-RU" b="1" dirty="0">
              <a:solidFill>
                <a:srgbClr val="C00000"/>
              </a:solidFill>
              <a:latin typeface="Century Gothic" pitchFamily="34" charset="0"/>
              <a:cs typeface="Tahoma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9971906" y="4003802"/>
            <a:ext cx="2068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800000"/>
                </a:solidFill>
              </a:rPr>
              <a:t>% от общей</a:t>
            </a:r>
          </a:p>
          <a:p>
            <a:pPr algn="ctr"/>
            <a:r>
              <a:rPr lang="ru-RU" sz="1400" b="1" dirty="0" smtClean="0">
                <a:solidFill>
                  <a:srgbClr val="800000"/>
                </a:solidFill>
              </a:rPr>
              <a:t> численности</a:t>
            </a:r>
            <a:endParaRPr lang="ru-RU" sz="1400" b="1" dirty="0">
              <a:solidFill>
                <a:srgbClr val="8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87818" y="6357455"/>
            <a:ext cx="401097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93AD11-008C-46BF-807B-558C67F36B9F}" type="slidenum">
              <a:rPr lang="ru-RU" sz="2000" b="1">
                <a:solidFill>
                  <a:srgbClr val="800000"/>
                </a:solidFill>
              </a:rPr>
              <a:pPr algn="ctr"/>
              <a:t>8</a:t>
            </a:fld>
            <a:endParaRPr lang="ru-RU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344564" y="876806"/>
            <a:ext cx="11040533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372799"/>
              </p:ext>
            </p:extLst>
          </p:nvPr>
        </p:nvGraphicFramePr>
        <p:xfrm>
          <a:off x="261257" y="1085222"/>
          <a:ext cx="11123840" cy="5697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Прямоугольник 107"/>
          <p:cNvSpPr>
            <a:spLocks noChangeArrowheads="1"/>
          </p:cNvSpPr>
          <p:nvPr/>
        </p:nvSpPr>
        <p:spPr bwMode="auto">
          <a:xfrm>
            <a:off x="344564" y="152689"/>
            <a:ext cx="79125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8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Объем финансирования физической культуры и спорта в муниципалитетах в 2019 году (</a:t>
            </a:r>
            <a:r>
              <a:rPr lang="ru-RU" altLang="ru-RU" b="1" dirty="0" err="1" smtClean="0">
                <a:solidFill>
                  <a:srgbClr val="8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тыс.руб</a:t>
            </a:r>
            <a:r>
              <a:rPr lang="ru-RU" altLang="ru-RU" b="1" dirty="0" smtClean="0">
                <a:solidFill>
                  <a:srgbClr val="80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)</a:t>
            </a:r>
            <a:endParaRPr lang="ru-RU" altLang="ru-RU" b="1" dirty="0">
              <a:solidFill>
                <a:srgbClr val="80000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13" name="Picture 2" descr="Министерство физической культуры и спорта Чувашской Республи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87" y="97143"/>
            <a:ext cx="663144" cy="66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419462" y="6202763"/>
            <a:ext cx="421193" cy="365125"/>
          </a:xfrm>
        </p:spPr>
        <p:txBody>
          <a:bodyPr vert="horz" lIns="91440" tIns="45720" rIns="91440" bIns="45720" rtlCol="0" anchor="ctr"/>
          <a:lstStyle/>
          <a:p>
            <a:pPr algn="ctr"/>
            <a:fld id="{0493AD11-008C-46BF-807B-558C67F36B9F}" type="slidenum">
              <a:rPr lang="ru-RU" sz="2000" b="1">
                <a:solidFill>
                  <a:srgbClr val="800000"/>
                </a:solidFill>
              </a:rPr>
              <a:pPr algn="ctr"/>
              <a:t>9</a:t>
            </a:fld>
            <a:endParaRPr lang="ru-RU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9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inE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кст + пиктограмм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22315</TotalTime>
  <Words>1270</Words>
  <Application>Microsoft Office PowerPoint</Application>
  <PresentationFormat>Широкоэкранный</PresentationFormat>
  <Paragraphs>269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Aharoni</vt:lpstr>
      <vt:lpstr>Arial</vt:lpstr>
      <vt:lpstr>Calibri</vt:lpstr>
      <vt:lpstr>Calibri Light</vt:lpstr>
      <vt:lpstr>Century Gothic</vt:lpstr>
      <vt:lpstr>Tahoma</vt:lpstr>
      <vt:lpstr>Times New Roman</vt:lpstr>
      <vt:lpstr>Wingdings</vt:lpstr>
      <vt:lpstr>Office Theme</vt:lpstr>
      <vt:lpstr>Тема1</vt:lpstr>
      <vt:lpstr>Текст + пиктограмма</vt:lpstr>
      <vt:lpstr>Шмуцтитульный слайд</vt:lpstr>
      <vt:lpstr>Титульный, заключительный слайд</vt:lpstr>
      <vt:lpstr>Тема Office</vt:lpstr>
      <vt:lpstr>Презентация PowerPoint</vt:lpstr>
      <vt:lpstr>Презентация PowerPoint</vt:lpstr>
      <vt:lpstr> докладчик: В.В. Петров министр физической культуры и спорта Чувашской Республики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АГЧР Ананьева Светлана Ивановна</dc:creator>
  <cp:lastModifiedBy>Минспорт ЧР Головин Игорь</cp:lastModifiedBy>
  <cp:revision>1418</cp:revision>
  <cp:lastPrinted>2020-08-04T09:38:45Z</cp:lastPrinted>
  <dcterms:created xsi:type="dcterms:W3CDTF">2018-11-30T13:39:44Z</dcterms:created>
  <dcterms:modified xsi:type="dcterms:W3CDTF">2020-08-04T10:03:51Z</dcterms:modified>
</cp:coreProperties>
</file>