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7" r:id="rId2"/>
    <p:sldId id="335" r:id="rId3"/>
    <p:sldId id="334" r:id="rId4"/>
    <p:sldId id="310" r:id="rId5"/>
    <p:sldId id="318" r:id="rId6"/>
    <p:sldId id="323" r:id="rId7"/>
    <p:sldId id="322" r:id="rId8"/>
    <p:sldId id="336" r:id="rId9"/>
    <p:sldId id="326" r:id="rId10"/>
    <p:sldId id="327" r:id="rId11"/>
    <p:sldId id="328" r:id="rId12"/>
    <p:sldId id="329" r:id="rId13"/>
    <p:sldId id="330" r:id="rId14"/>
    <p:sldId id="331" r:id="rId15"/>
    <p:sldId id="333" r:id="rId16"/>
    <p:sldId id="319" r:id="rId1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E7E7FF"/>
    <a:srgbClr val="FFF2CC"/>
    <a:srgbClr val="FFFFFF"/>
    <a:srgbClr val="E2F0D9"/>
    <a:srgbClr val="9900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5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/>
              <a:t>Доля населения, систематически занимающегося спортом, % (2019 год)</a:t>
            </a:r>
            <a:endParaRPr lang="ru-RU" sz="1400" b="1" dirty="0"/>
          </a:p>
        </c:rich>
      </c:tx>
      <c:layout>
        <c:manualLayout>
          <c:xMode val="edge"/>
          <c:yMode val="edge"/>
          <c:x val="0.17801963959541689"/>
          <c:y val="1.10777566932111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6492994494442724E-2"/>
          <c:y val="0.28347979377927263"/>
          <c:w val="0.92701401101111458"/>
          <c:h val="0.71652020622072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3D-4E11-AC95-682B923C93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3D-4E11-AC95-682B923C931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3D-4E11-AC95-682B923C9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58176"/>
        <c:axId val="78668160"/>
      </c:barChart>
      <c:catAx>
        <c:axId val="78658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668160"/>
        <c:crosses val="autoZero"/>
        <c:auto val="1"/>
        <c:lblAlgn val="ctr"/>
        <c:lblOffset val="100"/>
        <c:noMultiLvlLbl val="0"/>
      </c:catAx>
      <c:valAx>
        <c:axId val="7866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8658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/>
              <a:t>Уровень обеспеченности граждан спортивными сооружениями, % (2019 год)</a:t>
            </a:r>
            <a:endParaRPr lang="ru-RU" sz="1400" b="1" dirty="0"/>
          </a:p>
        </c:rich>
      </c:tx>
      <c:layout>
        <c:manualLayout>
          <c:xMode val="edge"/>
          <c:yMode val="edge"/>
          <c:x val="0.17801963959541689"/>
          <c:y val="1.10777566932111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1067438135231714E-2"/>
          <c:y val="0.28347979377927263"/>
          <c:w val="0.92701401101111458"/>
          <c:h val="0.71652020622072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DC-4742-93BA-52FCC7351F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DC-4742-93BA-52FCC7351F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DC-4742-93BA-52FCC7351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98048"/>
        <c:axId val="84103936"/>
      </c:barChart>
      <c:catAx>
        <c:axId val="84098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103936"/>
        <c:crosses val="autoZero"/>
        <c:auto val="1"/>
        <c:lblAlgn val="ctr"/>
        <c:lblOffset val="100"/>
        <c:noMultiLvlLbl val="0"/>
      </c:catAx>
      <c:valAx>
        <c:axId val="8410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0980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7AA79-B5B6-4CD6-A4B0-3B40788D867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635D619-2E63-42B3-8B74-85F80948CBE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Реализация: 2019 – 2024 </a:t>
          </a:r>
          <a:r>
            <a:rPr lang="ru-RU" sz="1600" b="1" dirty="0" err="1" smtClean="0">
              <a:solidFill>
                <a:schemeClr val="bg2">
                  <a:lumMod val="25000"/>
                </a:schemeClr>
              </a:solidFill>
            </a:rPr>
            <a:t>г.г</a:t>
          </a:r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D28B9CE1-B84D-452C-B786-D21761F10479}" type="parTrans" cxnId="{192555E6-D579-4C22-B836-85B25825A24C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7C848913-C104-4FE9-B5B2-9DDC05C38B94}" type="sibTrans" cxnId="{192555E6-D579-4C22-B836-85B25825A24C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530EEE2A-993C-4D4D-A1F8-4E242719C659}">
      <dgm:prSet phldrT="[Текст]" custT="1"/>
      <dgm:spPr>
        <a:solidFill>
          <a:schemeClr val="accent4">
            <a:lumMod val="40000"/>
            <a:lumOff val="60000"/>
            <a:alpha val="52941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Финансирование:</a:t>
          </a:r>
        </a:p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1,16 млрд. рублей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BF43576C-90FE-47D5-B192-D1F68350BB60}" type="parTrans" cxnId="{1E284FDE-5DEB-489B-BBF3-F38BA1A374A4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833A4792-3A1A-4641-949B-727D30776199}" type="sibTrans" cxnId="{1E284FDE-5DEB-489B-BBF3-F38BA1A374A4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3104A4B6-EE0A-49C3-84C3-712F63F2CFC7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Цель: вовлечение </a:t>
          </a:r>
          <a:r>
            <a:rPr lang="ru-RU" sz="2200" b="1" u="sng" dirty="0" smtClean="0">
              <a:solidFill>
                <a:srgbClr val="800000"/>
              </a:solidFill>
            </a:rPr>
            <a:t>55%</a:t>
          </a:r>
          <a:r>
            <a:rPr lang="ru-RU" sz="1600" b="1" dirty="0" smtClean="0">
              <a:solidFill>
                <a:schemeClr val="bg2">
                  <a:lumMod val="25000"/>
                </a:schemeClr>
              </a:solidFill>
            </a:rPr>
            <a:t> населения в систематические занятия физкультурой и спортом</a:t>
          </a:r>
          <a:endParaRPr lang="ru-RU" sz="1600" b="1" dirty="0">
            <a:solidFill>
              <a:schemeClr val="bg2">
                <a:lumMod val="25000"/>
              </a:schemeClr>
            </a:solidFill>
          </a:endParaRPr>
        </a:p>
      </dgm:t>
    </dgm:pt>
    <dgm:pt modelId="{95AD00E5-33F9-40FF-A4FA-D325F9B41E1D}" type="parTrans" cxnId="{FD64459A-74F7-47D8-9747-87CC255100B9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DACA4D67-C65F-4177-84D8-B13FE4D296BE}" type="sibTrans" cxnId="{FD64459A-74F7-47D8-9747-87CC255100B9}">
      <dgm:prSet/>
      <dgm:spPr/>
      <dgm:t>
        <a:bodyPr/>
        <a:lstStyle/>
        <a:p>
          <a:endParaRPr lang="ru-RU" sz="1600" b="1">
            <a:solidFill>
              <a:schemeClr val="bg2">
                <a:lumMod val="25000"/>
              </a:schemeClr>
            </a:solidFill>
          </a:endParaRPr>
        </a:p>
      </dgm:t>
    </dgm:pt>
    <dgm:pt modelId="{BD91ABAF-0FA2-4B0C-9A2C-8830C377B85D}" type="pres">
      <dgm:prSet presAssocID="{5127AA79-B5B6-4CD6-A4B0-3B40788D867C}" presName="Name0" presStyleCnt="0">
        <dgm:presLayoutVars>
          <dgm:dir/>
          <dgm:animLvl val="lvl"/>
          <dgm:resizeHandles val="exact"/>
        </dgm:presLayoutVars>
      </dgm:prSet>
      <dgm:spPr/>
    </dgm:pt>
    <dgm:pt modelId="{14AAAC77-65F0-4601-A4D7-34813C610FDA}" type="pres">
      <dgm:prSet presAssocID="{E635D619-2E63-42B3-8B74-85F80948CBEB}" presName="parTxOnly" presStyleLbl="node1" presStyleIdx="0" presStyleCnt="3" custScaleX="83677" custLinFactNeighborX="-31756" custLinFactNeighborY="-12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76CBC-155A-476C-9F10-77BFEADFE18F}" type="pres">
      <dgm:prSet presAssocID="{7C848913-C104-4FE9-B5B2-9DDC05C38B94}" presName="parTxOnlySpace" presStyleCnt="0"/>
      <dgm:spPr/>
    </dgm:pt>
    <dgm:pt modelId="{CA47FCD7-89FA-4095-825D-F0E20B9588FD}" type="pres">
      <dgm:prSet presAssocID="{530EEE2A-993C-4D4D-A1F8-4E242719C659}" presName="parTxOnly" presStyleLbl="node1" presStyleIdx="1" presStyleCnt="3" custScaleX="82150" custLinFactNeighborX="-4460" custLinFactNeighborY="-24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C9388-AB89-49BE-A7B8-DD803C54DDFD}" type="pres">
      <dgm:prSet presAssocID="{833A4792-3A1A-4641-949B-727D30776199}" presName="parTxOnlySpace" presStyleCnt="0"/>
      <dgm:spPr/>
    </dgm:pt>
    <dgm:pt modelId="{604A8BF0-6AC7-43B2-B553-D83A04A34B3E}" type="pres">
      <dgm:prSet presAssocID="{3104A4B6-EE0A-49C3-84C3-712F63F2CFC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4CAD55-73A8-47A0-9FDA-23CC7FDEA1C5}" type="presOf" srcId="{530EEE2A-993C-4D4D-A1F8-4E242719C659}" destId="{CA47FCD7-89FA-4095-825D-F0E20B9588FD}" srcOrd="0" destOrd="0" presId="urn:microsoft.com/office/officeart/2005/8/layout/chevron1"/>
    <dgm:cxn modelId="{FD64459A-74F7-47D8-9747-87CC255100B9}" srcId="{5127AA79-B5B6-4CD6-A4B0-3B40788D867C}" destId="{3104A4B6-EE0A-49C3-84C3-712F63F2CFC7}" srcOrd="2" destOrd="0" parTransId="{95AD00E5-33F9-40FF-A4FA-D325F9B41E1D}" sibTransId="{DACA4D67-C65F-4177-84D8-B13FE4D296BE}"/>
    <dgm:cxn modelId="{192555E6-D579-4C22-B836-85B25825A24C}" srcId="{5127AA79-B5B6-4CD6-A4B0-3B40788D867C}" destId="{E635D619-2E63-42B3-8B74-85F80948CBEB}" srcOrd="0" destOrd="0" parTransId="{D28B9CE1-B84D-452C-B786-D21761F10479}" sibTransId="{7C848913-C104-4FE9-B5B2-9DDC05C38B94}"/>
    <dgm:cxn modelId="{1E284FDE-5DEB-489B-BBF3-F38BA1A374A4}" srcId="{5127AA79-B5B6-4CD6-A4B0-3B40788D867C}" destId="{530EEE2A-993C-4D4D-A1F8-4E242719C659}" srcOrd="1" destOrd="0" parTransId="{BF43576C-90FE-47D5-B192-D1F68350BB60}" sibTransId="{833A4792-3A1A-4641-949B-727D30776199}"/>
    <dgm:cxn modelId="{FFB3F2FA-3C35-4E27-A79E-056C79E98563}" type="presOf" srcId="{3104A4B6-EE0A-49C3-84C3-712F63F2CFC7}" destId="{604A8BF0-6AC7-43B2-B553-D83A04A34B3E}" srcOrd="0" destOrd="0" presId="urn:microsoft.com/office/officeart/2005/8/layout/chevron1"/>
    <dgm:cxn modelId="{B88902BE-33EE-4CC1-AC95-529E38A2A7A5}" type="presOf" srcId="{5127AA79-B5B6-4CD6-A4B0-3B40788D867C}" destId="{BD91ABAF-0FA2-4B0C-9A2C-8830C377B85D}" srcOrd="0" destOrd="0" presId="urn:microsoft.com/office/officeart/2005/8/layout/chevron1"/>
    <dgm:cxn modelId="{98E920D4-3FCE-4D9C-A53A-878323181B80}" type="presOf" srcId="{E635D619-2E63-42B3-8B74-85F80948CBEB}" destId="{14AAAC77-65F0-4601-A4D7-34813C610FDA}" srcOrd="0" destOrd="0" presId="urn:microsoft.com/office/officeart/2005/8/layout/chevron1"/>
    <dgm:cxn modelId="{9A0C38B4-4764-42E8-8584-C99F7FB097C6}" type="presParOf" srcId="{BD91ABAF-0FA2-4B0C-9A2C-8830C377B85D}" destId="{14AAAC77-65F0-4601-A4D7-34813C610FDA}" srcOrd="0" destOrd="0" presId="urn:microsoft.com/office/officeart/2005/8/layout/chevron1"/>
    <dgm:cxn modelId="{6ECB3536-F39C-481D-A707-E33953321512}" type="presParOf" srcId="{BD91ABAF-0FA2-4B0C-9A2C-8830C377B85D}" destId="{3C676CBC-155A-476C-9F10-77BFEADFE18F}" srcOrd="1" destOrd="0" presId="urn:microsoft.com/office/officeart/2005/8/layout/chevron1"/>
    <dgm:cxn modelId="{20B32056-C7AC-48D9-991C-2A2547614DA3}" type="presParOf" srcId="{BD91ABAF-0FA2-4B0C-9A2C-8830C377B85D}" destId="{CA47FCD7-89FA-4095-825D-F0E20B9588FD}" srcOrd="2" destOrd="0" presId="urn:microsoft.com/office/officeart/2005/8/layout/chevron1"/>
    <dgm:cxn modelId="{9269A989-3183-44BB-889A-4C1A116D1368}" type="presParOf" srcId="{BD91ABAF-0FA2-4B0C-9A2C-8830C377B85D}" destId="{FA6C9388-AB89-49BE-A7B8-DD803C54DDFD}" srcOrd="3" destOrd="0" presId="urn:microsoft.com/office/officeart/2005/8/layout/chevron1"/>
    <dgm:cxn modelId="{F4A89271-2D69-4042-AFF9-9B41B92D5453}" type="presParOf" srcId="{BD91ABAF-0FA2-4B0C-9A2C-8830C377B85D}" destId="{604A8BF0-6AC7-43B2-B553-D83A04A34B3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AAC77-65F0-4601-A4D7-34813C610FDA}">
      <dsp:nvSpPr>
        <dsp:cNvPr id="0" name=""/>
        <dsp:cNvSpPr/>
      </dsp:nvSpPr>
      <dsp:spPr>
        <a:xfrm>
          <a:off x="0" y="0"/>
          <a:ext cx="3530369" cy="717319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Реализация: 2019 – 2024 </a:t>
          </a:r>
          <a:r>
            <a:rPr lang="ru-RU" sz="1600" b="1" kern="1200" dirty="0" err="1" smtClean="0">
              <a:solidFill>
                <a:schemeClr val="bg2">
                  <a:lumMod val="25000"/>
                </a:schemeClr>
              </a:solidFill>
            </a:rPr>
            <a:t>г.г</a:t>
          </a: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58660" y="0"/>
        <a:ext cx="2813050" cy="717319"/>
      </dsp:txXfrm>
    </dsp:sp>
    <dsp:sp modelId="{CA47FCD7-89FA-4095-825D-F0E20B9588FD}">
      <dsp:nvSpPr>
        <dsp:cNvPr id="0" name=""/>
        <dsp:cNvSpPr/>
      </dsp:nvSpPr>
      <dsp:spPr>
        <a:xfrm>
          <a:off x="3090309" y="0"/>
          <a:ext cx="3465945" cy="717319"/>
        </a:xfrm>
        <a:prstGeom prst="chevron">
          <a:avLst/>
        </a:prstGeom>
        <a:solidFill>
          <a:schemeClr val="accent4">
            <a:lumMod val="40000"/>
            <a:lumOff val="60000"/>
            <a:alpha val="5294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Финансирование: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1,16 млрд. рублей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448969" y="0"/>
        <a:ext cx="2748626" cy="717319"/>
      </dsp:txXfrm>
    </dsp:sp>
    <dsp:sp modelId="{604A8BF0-6AC7-43B2-B553-D83A04A34B3E}">
      <dsp:nvSpPr>
        <dsp:cNvPr id="0" name=""/>
        <dsp:cNvSpPr/>
      </dsp:nvSpPr>
      <dsp:spPr>
        <a:xfrm>
          <a:off x="6153167" y="0"/>
          <a:ext cx="4219044" cy="717319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Цель: вовлечение </a:t>
          </a:r>
          <a:r>
            <a:rPr lang="ru-RU" sz="2200" b="1" u="sng" kern="1200" dirty="0" smtClean="0">
              <a:solidFill>
                <a:srgbClr val="800000"/>
              </a:solidFill>
            </a:rPr>
            <a:t>55%</a:t>
          </a: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</a:rPr>
            <a:t> населения в систематические занятия физкультурой и спортом</a:t>
          </a:r>
          <a:endParaRPr lang="ru-RU" sz="16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511827" y="0"/>
        <a:ext cx="3501725" cy="71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7B867-4FBD-4C02-9F65-F38DB973632A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AB15E-4FDE-49D2-AE9D-20D6C9845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82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8725B-8189-4021-B87E-7E0420D69DD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243F4-4042-419F-B8CC-333AC40A4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558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243F4-4042-419F-B8CC-333AC40A4C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243F4-4042-419F-B8CC-333AC40A4C5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43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243F4-4042-419F-B8CC-333AC40A4C5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8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243F4-4042-419F-B8CC-333AC40A4C5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314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243F4-4042-419F-B8CC-333AC40A4C5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3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D19B-DA13-42AC-A73B-0E429D5B4566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35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2231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3430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3832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B627-5AA8-4CF5-933F-C3AB3EE9B64C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4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824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23535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9DC8-9E1A-45EB-A9AF-391F49AC2E76}" type="datetime1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3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D95-A2B2-4D28-9804-96A5E8FADBE4}" type="datetime1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87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5338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0591-1623-4612-9761-19A91C3F1D30}" type="datetime1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C0F2-9D28-4FA5-AA73-EDE7057B710C}" type="datetime1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2.jpeg"/><Relationship Id="rId10" Type="http://schemas.openxmlformats.org/officeDocument/2006/relationships/image" Target="../media/image5.png"/><Relationship Id="rId4" Type="http://schemas.openxmlformats.org/officeDocument/2006/relationships/image" Target="../media/image9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Collection &quot;Спортивный фон для презентации &quot; of the user Рафиля ...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8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1792" y="342083"/>
            <a:ext cx="10379964" cy="45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Министерство физической культуры и спорта Чувашской Республики</a:t>
            </a:r>
            <a:endParaRPr lang="ru-RU" sz="2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21792" y="921421"/>
            <a:ext cx="10122408" cy="1867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351151" y="2474722"/>
            <a:ext cx="80832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 РЕАЛИЗАЦИИ ГОСУДАРСТВЕННОЙ ПРОГРАММЫ ЧУВАШСКОЙ РЕСПУБЛИКИ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«РАЗВИТИЕ ФИЗИЧЕСКОЙ КУЛЬТУРЫ И СПОРТА»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"/>
              </a:rPr>
              <a:t>(итоги 2019 и задачи на 2020 год)</a:t>
            </a:r>
            <a:endParaRPr lang="ru-RU" sz="2400" dirty="0">
              <a:latin typeface=""/>
            </a:endParaRPr>
          </a:p>
          <a:p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295138" y="5822992"/>
            <a:ext cx="160172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Чебоксары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2020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Спорт высших достижений</a:t>
            </a: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895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817948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872994" y="1075126"/>
            <a:ext cx="15621" cy="542071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447102" y="1325777"/>
            <a:ext cx="2144395" cy="1541247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202</a:t>
            </a:r>
          </a:p>
          <a:p>
            <a:pPr algn="ctr"/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ч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лена сборных команд РФ по ЧР в</a:t>
            </a:r>
          </a:p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35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видах спорта</a:t>
            </a:r>
          </a:p>
          <a:p>
            <a:pPr algn="ctr"/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3639" y="4846335"/>
            <a:ext cx="2144395" cy="147457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1 733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спортсмена-разрядника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13639" y="3119393"/>
            <a:ext cx="2144395" cy="147457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86</a:t>
            </a:r>
          </a:p>
          <a:p>
            <a:pPr algn="ctr"/>
            <a:r>
              <a:rPr lang="ru-RU" sz="1300" dirty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сероссийских соревнований 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в 2019 году 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4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9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181895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126774" y="2180761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255110" y="2158146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51583" y="2490167"/>
            <a:ext cx="2526773" cy="1424692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правил запрета допинга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61889" y="2417716"/>
            <a:ext cx="2753000" cy="1497143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зарплаты тренеров, не являющихся педагогическими работниками, ниже средней заработной платы в Чувашии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13%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2019 год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(СЗП тренера  - 25 703 рублей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СЗП в ЧР – 29 516 рублей 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21538" y="2478809"/>
            <a:ext cx="2526773" cy="1436050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уровень материального обеспечения спортсменов в Чувашской Республики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0345316" y="2180761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066415" y="2117873"/>
            <a:ext cx="8782847" cy="4027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6243238" y="1813073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ПРОБЛЕМЫ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953780" y="4655639"/>
            <a:ext cx="3122378" cy="76436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 профилактическая работа со спортсменами о недопустимости приема допинга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00822" y="4646310"/>
            <a:ext cx="2526773" cy="104781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стипендий Главы Чувашской Республики спортсменам спортивных сборных команд Российской Федерации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41357" y="4646507"/>
            <a:ext cx="2526773" cy="143044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норм оплаты питания и проживания участников официальных соревнований (на основе имеющегося опыта регионов)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126774" y="4369384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7255110" y="4346769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0346176" y="4329111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3066415" y="4306496"/>
            <a:ext cx="8782847" cy="4027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6188115" y="3992261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ПУТИ РЕШЕНИЯ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62083" y="913198"/>
            <a:ext cx="8034542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Победы в спорте высших достижений являются главным показателем эффективности работы по развитию массового спорта</a:t>
            </a:r>
            <a:endParaRPr lang="ru-RU" sz="14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976114" y="5610225"/>
            <a:ext cx="3122378" cy="108584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высокого профессионального уровня медицинских работников, участвующих в подготовке спортсменов  к соревнованиям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895131" y="5797002"/>
            <a:ext cx="2906723" cy="89907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Доведение заработной платы тренеров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уровня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«средней по экономике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за счет введения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доп.надбавок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наставничество, за золотой знак отличия ГТО)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799639" y="3185905"/>
            <a:ext cx="146304" cy="38919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Детский оздоровительный отдых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441" y="95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371305" y="92032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817948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137206" y="1071998"/>
            <a:ext cx="15621" cy="542071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85734" y="1572227"/>
            <a:ext cx="2810383" cy="2094195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Расположен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на левом берегу реки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Волга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 сосновом бору в 25 км от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    г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. Чебоксары, речного порта - в 3 км. </a:t>
            </a:r>
          </a:p>
          <a:p>
            <a:pPr lvl="0"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Отдыхают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по 150 детей в 3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смены. Имеется 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инфраструктура для занятий физической культурой и спортом: крытый бассейн, стадион, тренажерный зал,  волейбольные, футбольные  площадки, беговая дорожка и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</a:rPr>
              <a:t>лыжероллерная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трасса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183" y="4711848"/>
            <a:ext cx="2979893" cy="196611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Расположен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 Сотниковском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лесничестве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Мариинско-Посадского района, в 65 километрах от 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г. Чебоксары. Отдыхают в 4 смены по 500 детей.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Для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активного досуга имеются спортивные площадки для игр: волейбол, баскетбол, футбол, мини-футбол, настольный теннис,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бадминтон. Имеется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оборудованный песчаный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пляж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2" descr="ФОЦ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0" y="847658"/>
            <a:ext cx="2133600" cy="70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beliekamni.ru/assets/templates/belkamni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8" y="3543798"/>
            <a:ext cx="1668943" cy="116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94357" y="3871924"/>
            <a:ext cx="1290051" cy="43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i="1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dobe Arabic" panose="02040503050201020203" pitchFamily="18" charset="-78"/>
              </a:rPr>
              <a:t>Белые камни</a:t>
            </a:r>
            <a:endParaRPr lang="ru-RU" sz="1700" i="1" dirty="0">
              <a:solidFill>
                <a:schemeClr val="bg2">
                  <a:lumMod val="25000"/>
                </a:schemeClr>
              </a:solidFill>
              <a:latin typeface="Monotype Corsiva" panose="03010101010201010101" pitchFamily="66" charset="0"/>
              <a:cs typeface="Adobe Arabic" panose="02040503050201020203" pitchFamily="18" charset="-7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6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7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371305" y="92032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5095846" y="2203910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9497629" y="2174293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26229" y="2491854"/>
            <a:ext cx="2526773" cy="86023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круглогодичной загруженности центров 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024446" y="2502091"/>
            <a:ext cx="2526773" cy="86023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Устаревшая материально-техническая база центров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234145" y="2142849"/>
            <a:ext cx="8782847" cy="4027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6410968" y="1838049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ПРОБЛЕМЫ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058737" y="4307487"/>
            <a:ext cx="2958256" cy="2312717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Планов модернизации физкультурно-оздоровительных центров, предусматривающих разработку ПСД, проведение реконструкции и капитального ремонта имущественных комплексов, оснащение современным оборудованием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34307" y="4336814"/>
            <a:ext cx="2581105" cy="223259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Стратегий развития физкультурно-оздоровительных центров, предусматривающих расширение видов услуг по организации детского и семейного отдыха в круглогодичном режиме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69653" y="4365312"/>
            <a:ext cx="2581105" cy="2200079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приоритетного использования базы ФОЦ при проведении учебно-тренировочных сборов региональных спортивных команд 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4338331" y="4085659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7240064" y="4059692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10345878" y="4041413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3289268" y="4025303"/>
            <a:ext cx="8782847" cy="4027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410968" y="3711068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ПУТИ РЕШЕНИЯ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29812" y="938174"/>
            <a:ext cx="8181137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Физкультурно-оздоровительные центры способны (при обновлении материально-технической базы) обеспечить проведение спортивных сборов для всех спортсменов  Чувашии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исключением, когда необходимы специальные климатические условия)</a:t>
            </a:r>
            <a:endParaRPr lang="ru-RU" sz="13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695325"/>
            <a:ext cx="9228964" cy="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838127" y="849402"/>
            <a:ext cx="8775831" cy="822303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ЗАДАЧА – эффективное использование бюджетных средств по всем направлениям отраслевых государственных программ и региональных проектов для развития спортивной инфраструктуры на принципах комплексного развития территорий  </a:t>
            </a:r>
            <a:endParaRPr lang="ru-RU" sz="15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28147" y="4823205"/>
            <a:ext cx="3508310" cy="14312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Обустройство спортивных площадок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программам «инициативного бюджетирования» и «формирования комфортной городской среды» по типовым проектам, сформированным Минстроем Чувашии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628141" y="4812220"/>
            <a:ext cx="4220385" cy="14422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Обустройство школьных стадионов и близлежащих территорий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ФОКов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программы благоустройства дворовых территорий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3704" y="5088554"/>
            <a:ext cx="1724957" cy="9376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возможного взаимодействия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039100" y="2283711"/>
            <a:ext cx="3319517" cy="18800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единого каталога типовых малобюджетных многофункциональных спортивных объектов, спортивных площадок, обязательных к использованию в рамках всех имеющихся отраслевых  программ (аналогично принципу использований типовой проектной документации)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62923" y="4838120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800000"/>
                </a:solidFill>
              </a:rPr>
              <a:t>1)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64980" y="4838120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</a:rPr>
              <a:t>2</a:t>
            </a:r>
            <a:r>
              <a:rPr lang="ru-RU" sz="2200" b="1" dirty="0" smtClean="0">
                <a:solidFill>
                  <a:srgbClr val="800000"/>
                </a:solidFill>
              </a:rPr>
              <a:t>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2444173" y="1993485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01738" y="5396129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Стрелка вправо 41"/>
          <p:cNvSpPr/>
          <p:nvPr/>
        </p:nvSpPr>
        <p:spPr>
          <a:xfrm>
            <a:off x="6710848" y="5356996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4" name="Стрелка вниз 43"/>
          <p:cNvSpPr/>
          <p:nvPr/>
        </p:nvSpPr>
        <p:spPr>
          <a:xfrm>
            <a:off x="6034056" y="1974907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6324" y="42322"/>
            <a:ext cx="9318389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Взаимодействие с органами власти Чувашии по развитию спортивной инфраструктуры</a:t>
            </a:r>
            <a:endParaRPr lang="ru-RU" sz="2200" b="1" dirty="0">
              <a:solidFill>
                <a:srgbClr val="002060"/>
              </a:solidFill>
            </a:endParaRPr>
          </a:p>
        </p:txBody>
      </p:sp>
      <p:pic>
        <p:nvPicPr>
          <p:cNvPr id="28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1626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1438937" y="2291533"/>
            <a:ext cx="2526773" cy="18800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Синхронизация имеющихся мероприятий отраслевых государственных программ и региональных проектов, их комплексная реализация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9506871" y="1974907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344481" y="1944434"/>
            <a:ext cx="9763126" cy="16169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4962657" y="2283711"/>
            <a:ext cx="2526773" cy="18800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механизма обязательного формирования комплексных спортивных общественных пространств при благоустройстве территорий и строительстве новых микрорайонов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10810" y="4327857"/>
            <a:ext cx="11637716" cy="2739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4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5697987" cy="57269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Взаимодействие с муниципалитетами</a:t>
            </a:r>
            <a:endParaRPr 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427611" y="12813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076324" y="809625"/>
            <a:ext cx="5687554" cy="4191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014736" y="1281363"/>
            <a:ext cx="8496300" cy="822303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ЗАДАЧА – приоритетное отношение к сфере физической культуры и спорта, обеспечение всем категориям населения равных условий для занятий физкультурой и спортом</a:t>
            </a:r>
            <a:endParaRPr lang="ru-RU" sz="15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010473" y="2106769"/>
            <a:ext cx="504825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54576" y="3579598"/>
            <a:ext cx="3508310" cy="10578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 каждом муниципалитете отдельного структурного подразделения по развитию спорта </a:t>
            </a:r>
            <a:r>
              <a:rPr lang="ru-RU" sz="13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возложения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непрофильных функций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823126" y="3492024"/>
            <a:ext cx="4220385" cy="11337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«рабочих» муниципальных программ по развитию физической культуры и спорта, адаптированных под конкретные территории с учетом сложившихся традиций и потребностей населения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25431" y="3666390"/>
            <a:ext cx="1731837" cy="9376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для муниципалитетов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316736" y="4908756"/>
            <a:ext cx="5457575" cy="16292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районах Чувашии вопросы спорта курируют специалисты различных структурных подразделений наряду с другими функциями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 подразделения по спорту созданы в администрациях всех городских округов (Алатырь, Канаш, Новочебоксарск, Чебоксары, Шумерля) и 7 районах (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Вурнарский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Канашский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Красночетайский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Моргаушский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Порецкий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Урмарский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Шумерлинский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62384" y="3450947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800000"/>
                </a:solidFill>
              </a:rPr>
              <a:t>1)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89795" y="3376723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</a:rPr>
              <a:t>2</a:t>
            </a:r>
            <a:r>
              <a:rPr lang="ru-RU" sz="2200" b="1" dirty="0" smtClean="0">
                <a:solidFill>
                  <a:srgbClr val="800000"/>
                </a:solidFill>
              </a:rPr>
              <a:t>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045523" y="4636310"/>
            <a:ext cx="383974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022856" y="3937031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Стрелка вправо 41"/>
          <p:cNvSpPr/>
          <p:nvPr/>
        </p:nvSpPr>
        <p:spPr>
          <a:xfrm>
            <a:off x="6883128" y="3972399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029682" y="4929262"/>
            <a:ext cx="5064808" cy="16086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Принятые муниципальные программы носят формальный подход и «шаблонный характер» при практически полном отсутствии финансирования:</a:t>
            </a:r>
          </a:p>
          <a:p>
            <a:pPr marL="171450" indent="-171450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 – вклад муниципалитетов в Госпрограмму ЧР по спорту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1,7%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объема финансирования</a:t>
            </a:r>
          </a:p>
          <a:p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1,3%</a:t>
            </a:r>
            <a:endParaRPr lang="ru-RU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9741332" y="4649186"/>
            <a:ext cx="383974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2532" y="2389912"/>
            <a:ext cx="1103382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Минспорта Чувашии со всеми муниципалитетами Соглашений о реализации Государственной программы ЧР по развитию физической культуры и спорта с закреплением конкретных измеримых показателей результативности для «муниципалов», позволяющих объективно оценить эффективность муниципальной политики по развитию спорта, достижение которых будет «увязано» с объемами регионального финансирования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774311" y="200629"/>
            <a:ext cx="4972049" cy="7772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основная работа в спортивной сфере идет именно на местах: в каждом муниципалитете, в каждом районе, в каждом дворе и каждый день</a:t>
            </a:r>
            <a:endParaRPr lang="ru-RU" sz="13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Support The Work Of Salt Light - Красный Восклицательный Знак P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630586" y="110631"/>
            <a:ext cx="463904" cy="9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авая фигурная скобка 1"/>
          <p:cNvSpPr/>
          <p:nvPr/>
        </p:nvSpPr>
        <p:spPr>
          <a:xfrm>
            <a:off x="10373876" y="5783355"/>
            <a:ext cx="137160" cy="675155"/>
          </a:xfrm>
          <a:prstGeom prst="rightBrac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11036" y="5868486"/>
            <a:ext cx="1313716" cy="50489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5%</a:t>
            </a:r>
            <a:endParaRPr lang="ru-RU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671048" y="5921280"/>
            <a:ext cx="0" cy="4020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6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63930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Взаимодействие с подведомственными организациями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Минспорта Чувашии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712532" y="740547"/>
            <a:ext cx="10003093" cy="86652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4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pic>
        <p:nvPicPr>
          <p:cNvPr id="24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 flipH="1">
            <a:off x="2872994" y="1075126"/>
            <a:ext cx="15621" cy="5420718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526224" y="1313246"/>
            <a:ext cx="2144395" cy="1554791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ЦСП</a:t>
            </a:r>
          </a:p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СШОР</a:t>
            </a:r>
          </a:p>
          <a:p>
            <a:pPr algn="ctr"/>
            <a:r>
              <a:rPr lang="ru-RU" sz="3000" b="1" u="sng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УОР</a:t>
            </a:r>
            <a:endParaRPr lang="ru-RU" sz="30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6223" y="3048199"/>
            <a:ext cx="2144395" cy="14745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52 </a:t>
            </a:r>
            <a:endParaRPr lang="ru-RU" sz="3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вида спорта, в 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т.ч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6223" y="4784591"/>
            <a:ext cx="2144395" cy="14745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 </a:t>
            </a:r>
          </a:p>
          <a:p>
            <a:pPr algn="ctr"/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базовых</a:t>
            </a:r>
          </a:p>
          <a:p>
            <a:pPr algn="ctr"/>
            <a:endParaRPr lang="ru-RU" sz="30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90989" y="1337545"/>
            <a:ext cx="8571227" cy="80502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создание организационной структуры спортивной отрасли, объединяющей все уровни власти, муниципалитеты, образовательные и спортивные государственные и муниципальные учреждения, общественные объединения</a:t>
            </a:r>
            <a:endParaRPr lang="ru-RU" sz="14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7192057" y="2191179"/>
            <a:ext cx="449366" cy="22343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390805" y="2528334"/>
            <a:ext cx="7981951" cy="117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за подведомственными организациями Минспорта Чувашии функций по организации работы по 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курируемых видов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спорта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 каждом муниципальном районе, включающей в себя методическое сопровождение деятельности муниципалитетов по организации и проведению спортивных соревнований, выявлению талантливых молодых спортсменов, формированию спортивного резерва 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4103471" y="4014080"/>
            <a:ext cx="369866" cy="24385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7231807" y="3991465"/>
            <a:ext cx="369866" cy="24385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228281" y="4323486"/>
            <a:ext cx="2433936" cy="19356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механизма премирования руководителей СШОР за выполнение показателей результативности работы по развитию спорта в муниципальных районах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164813" y="4312128"/>
            <a:ext cx="2433936" cy="194703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Центра спортивной подготовки в качестве головной организации, курирующей работу СШОР по развитию спорта в муниципалитетах, а также по организации и проведению официальных спортивных мероприятий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098236" y="4312127"/>
            <a:ext cx="2433936" cy="194703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трехсторонних соглашений (Минспорт ЧР, муниципалитет, СШОР)  о развитии в Чувашии конкретных видов спорта с установлением конкретных измеримых показателей результативности оценки проводимой работы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трелка вниз 53"/>
          <p:cNvSpPr/>
          <p:nvPr/>
        </p:nvSpPr>
        <p:spPr>
          <a:xfrm>
            <a:off x="10322013" y="4014080"/>
            <a:ext cx="369866" cy="24385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997352" y="3969538"/>
            <a:ext cx="8956524" cy="21927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Support The Work Of Salt Light - Красный Восклицательный Знак P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745224" y="463515"/>
            <a:ext cx="309927" cy="60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err="1" smtClean="0">
                <a:solidFill>
                  <a:schemeClr val="accent5">
                    <a:lumMod val="50000"/>
                  </a:schemeClr>
                </a:solidFill>
              </a:rPr>
              <a:t>Цифровизация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 физической культуры и спорта</a:t>
            </a:r>
            <a:endParaRPr 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076324" y="740547"/>
            <a:ext cx="6696076" cy="77401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-4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2478561" y="2493711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52781" y="2469655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55426" y="2730666"/>
            <a:ext cx="3226935" cy="15497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образовательными и научными организациями по созданию единой методологической базы развития спортивной отрасли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0734" y="2744957"/>
            <a:ext cx="3317217" cy="15497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спортивной инфраструктуры в муниципальных районах и городских округах ЧР в зависимости от социально-экономического потенциала муниципалитетов, в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инвестиционной активности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6324" y="2772801"/>
            <a:ext cx="3226935" cy="15497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стратегически верных управленческих решений по развитию спортивной отрасли на основе максимально достоверной информации в разрезе каждого населенного пункта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9464404" y="2469655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832104" y="2448561"/>
            <a:ext cx="10625328" cy="19289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595025" y="2126023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ЦЕЛИ СОЗДАНИЯ БД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475766" y="4781943"/>
            <a:ext cx="383974" cy="1764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4592795" y="4773305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7503977" y="4740396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07910" y="4690557"/>
            <a:ext cx="11437314" cy="6991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615726" y="1246282"/>
            <a:ext cx="8362995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35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создание единой информационной пространственной базы данных (на базе имеющегося Геоинформационного портала Чувашской Республики), отражающей развитие спортивной отрасли по всем направлениям в разрезе каждого населенного пункта ЧР</a:t>
            </a:r>
            <a:endParaRPr lang="ru-RU" sz="135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49219" y="88071"/>
            <a:ext cx="4205932" cy="1156406"/>
          </a:xfrm>
          <a:prstGeom prst="round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активно использовать опыт «ведущих» регионов по развитию информационных технологий (цифровые платформы «Спортивный советник», «Московское долголетие» г. Москва,  </a:t>
            </a:r>
          </a:p>
          <a:p>
            <a:pPr algn="ctr"/>
            <a:r>
              <a:rPr lang="ru-RU" sz="12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мобильное приложение «Активный житель» Нижегородской области и т.д.)</a:t>
            </a:r>
            <a:endParaRPr lang="ru-RU" sz="12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60237" y="4442980"/>
            <a:ext cx="4287984" cy="2475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Предлагаемый состав базы данных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466469" y="5024001"/>
            <a:ext cx="2636626" cy="1610413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 населенного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пункта спортивными объектами, в </a:t>
            </a:r>
            <a:r>
              <a:rPr lang="ru-RU" sz="13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спортивными площадками, их соответствие нормативным требованиям </a:t>
            </a:r>
            <a:endParaRPr lang="ru-RU" sz="1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326881" y="5016209"/>
            <a:ext cx="2418344" cy="160562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ключевых показателей Госпрограммы развития спорта в разрезе муниципальных районов и городских округов </a:t>
            </a:r>
            <a:endParaRPr lang="ru-RU" sz="1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7910" y="4975557"/>
            <a:ext cx="2719686" cy="1675675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объектах спорта, расписание их работы, месторасположение в привязке к интерактивным картам, развиваемым видам спорта, тренерах, спортивных достижениях, стоимости услуг и т.д.</a:t>
            </a:r>
            <a:endParaRPr lang="ru-RU" sz="1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28817" y="5011418"/>
            <a:ext cx="2391488" cy="1610413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региональный график </a:t>
            </a:r>
            <a:r>
              <a:rPr lang="ru-RU" sz="13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ремонта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строительства спортивных объектов в разрезе населенных пунктов</a:t>
            </a:r>
            <a:endParaRPr lang="ru-RU" sz="1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трелка вниз 51"/>
          <p:cNvSpPr/>
          <p:nvPr/>
        </p:nvSpPr>
        <p:spPr>
          <a:xfrm>
            <a:off x="10315391" y="4738474"/>
            <a:ext cx="383974" cy="259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Collection &quot;Спортивный фон для презентации &quot; of the user Рафиля ...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8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1792" y="342083"/>
            <a:ext cx="10379964" cy="45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Министерство физической культуры и спорта Чувашской Республики</a:t>
            </a:r>
            <a:endParaRPr lang="ru-RU" sz="26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21792" y="921421"/>
            <a:ext cx="10122408" cy="1867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351151" y="2474722"/>
            <a:ext cx="80832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 РЕАЛИЗАЦИИ ГОСУДАРСТВЕННОЙ ПРОГРАММЫ ЧУВАШСКОЙ РЕСПУБЛИКИ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«РАЗВИТИЕ ФИЗИЧЕСКОЙ КУЛЬТУРЫ И СПОРТА»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"/>
              </a:rPr>
              <a:t>(итоги 2019 и задачи на 2020 год)</a:t>
            </a:r>
            <a:endParaRPr lang="ru-RU" sz="2400" dirty="0">
              <a:latin typeface=""/>
            </a:endParaRPr>
          </a:p>
          <a:p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295138" y="5822992"/>
            <a:ext cx="160172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Чебоксары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2020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98068" y="363907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69954" y="626886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Ключевые показатели </a:t>
            </a: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07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062" y="205793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sz="2200" b="1" dirty="0" smtClean="0">
                <a:solidFill>
                  <a:srgbClr val="002060"/>
                </a:solidFill>
              </a:rPr>
              <a:t>2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V="1">
            <a:off x="292062" y="3552825"/>
            <a:ext cx="10461663" cy="1412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158" y="626886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ᐈ Картинки галочки значок, фото галочка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645" y="1975430"/>
            <a:ext cx="457838" cy="4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89" y="2092032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Прямоугольник 88"/>
          <p:cNvSpPr/>
          <p:nvPr/>
        </p:nvSpPr>
        <p:spPr>
          <a:xfrm>
            <a:off x="1336362" y="1585106"/>
            <a:ext cx="119191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46,8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472864" y="2111939"/>
            <a:ext cx="909720" cy="216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110215" y="1591083"/>
            <a:ext cx="1156525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55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252185" y="2057687"/>
            <a:ext cx="713370" cy="276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009887" y="2587823"/>
            <a:ext cx="3739768" cy="739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населения, систематически занимающегося физической культурой и спортом,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5707238" y="902070"/>
            <a:ext cx="7811" cy="5717805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921843685"/>
              </p:ext>
            </p:extLst>
          </p:nvPr>
        </p:nvGraphicFramePr>
        <p:xfrm>
          <a:off x="6046702" y="784257"/>
          <a:ext cx="4681461" cy="229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7013448" y="2051878"/>
            <a:ext cx="784312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40,5%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956671" y="1717886"/>
            <a:ext cx="80783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43,2%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890778" y="1260270"/>
            <a:ext cx="90244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46,8%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088584" y="3099929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086840" y="3111006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ПФО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04863" y="3099962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ЧР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1" name="Рисунок 1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758" y="769516"/>
            <a:ext cx="683844" cy="683844"/>
          </a:xfrm>
          <a:prstGeom prst="rect">
            <a:avLst/>
          </a:prstGeom>
        </p:spPr>
      </p:pic>
      <p:graphicFrame>
        <p:nvGraphicFramePr>
          <p:cNvPr id="112" name="Диаграмма 111"/>
          <p:cNvGraphicFramePr/>
          <p:nvPr>
            <p:extLst>
              <p:ext uri="{D42A27DB-BD31-4B8C-83A1-F6EECF244321}">
                <p14:modId xmlns:p14="http://schemas.microsoft.com/office/powerpoint/2010/main" val="1130747243"/>
              </p:ext>
            </p:extLst>
          </p:nvPr>
        </p:nvGraphicFramePr>
        <p:xfrm>
          <a:off x="6257564" y="3710195"/>
          <a:ext cx="4681461" cy="229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3" name="Прямоугольник 112"/>
          <p:cNvSpPr/>
          <p:nvPr/>
        </p:nvSpPr>
        <p:spPr>
          <a:xfrm>
            <a:off x="7192479" y="4802814"/>
            <a:ext cx="871157" cy="457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51,3%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8163478" y="4632780"/>
            <a:ext cx="925672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60,4%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9089150" y="4333892"/>
            <a:ext cx="963592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78,8%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7299446" y="6025867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8297702" y="6036944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ПФО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9215725" y="6025900"/>
            <a:ext cx="657225" cy="441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ЧР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9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181" y="3591132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ᐈ Картинки галочки значок, фото галочка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140" y="5111111"/>
            <a:ext cx="457838" cy="4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912" y="3716360"/>
            <a:ext cx="690994" cy="690994"/>
          </a:xfrm>
          <a:prstGeom prst="rect">
            <a:avLst/>
          </a:prstGeom>
        </p:spPr>
      </p:pic>
      <p:pic>
        <p:nvPicPr>
          <p:cNvPr id="122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84" y="5227713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Прямоугольник 122"/>
          <p:cNvSpPr/>
          <p:nvPr/>
        </p:nvSpPr>
        <p:spPr>
          <a:xfrm>
            <a:off x="1217857" y="4720787"/>
            <a:ext cx="119191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78,8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354359" y="5247620"/>
            <a:ext cx="909720" cy="216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991710" y="4726764"/>
            <a:ext cx="1156525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79,8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133680" y="5193368"/>
            <a:ext cx="713370" cy="276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009887" y="5761328"/>
            <a:ext cx="3739768" cy="739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Уровень обеспеченности граждан спортивными сооружениями исходя из единовременной пропускной способности объектов спорта,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665" y="3698455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94" y="644433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34" y="3546351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505" y="5028150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576" y="4953340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500" y="1999582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ᐈ Картинки галочки значок, фото галочка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2037408"/>
            <a:ext cx="438983" cy="43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98068" y="363907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65225" y="636680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Ключевые показатели по возрастным категориям </a:t>
            </a: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07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65" y="746320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2786955" y="806273"/>
            <a:ext cx="665760" cy="690709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65" y="749996"/>
            <a:ext cx="707863" cy="7078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845" y="3772281"/>
            <a:ext cx="683844" cy="6838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276" y="3684011"/>
            <a:ext cx="651576" cy="651576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6836494" y="2606116"/>
            <a:ext cx="3630743" cy="906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занимающихся по программам спортивной подготовки в организациях ведомственной принадлежности физической культуры и спорта,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7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45" y="5068775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/>
          <p:cNvSpPr/>
          <p:nvPr/>
        </p:nvSpPr>
        <p:spPr>
          <a:xfrm>
            <a:off x="1284293" y="4553726"/>
            <a:ext cx="1640326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38,3%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49596" y="5073657"/>
            <a:ext cx="909720" cy="171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2019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39784" y="4547704"/>
            <a:ext cx="1640326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55,0%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54213" y="4971262"/>
            <a:ext cx="669061" cy="331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2024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65225" y="5510423"/>
            <a:ext cx="3778717" cy="1294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граждан среднего возраста (женщины </a:t>
            </a:r>
          </a:p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30-54 года; мужчины 30-59 лет), систематически занимающихся физической культурой и спортом, в общей численности граждан среднего возраста,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6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299" y="2103948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6912488" y="1633580"/>
            <a:ext cx="1419622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69,2%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67439" y="2156946"/>
            <a:ext cx="909720" cy="187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2019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748965" y="1682677"/>
            <a:ext cx="1419622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100,0%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150642" y="2137125"/>
            <a:ext cx="669061" cy="263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2024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1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888" y="2154681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1460560" y="1647755"/>
            <a:ext cx="119191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81,4%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572279" y="2136783"/>
            <a:ext cx="909720" cy="241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2019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182469" y="1676247"/>
            <a:ext cx="125710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82,4%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17815" y="2143199"/>
            <a:ext cx="713370" cy="264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2024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9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47" y="5145003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7030825" y="4678364"/>
            <a:ext cx="1230081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12,5%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191005" y="5164943"/>
            <a:ext cx="909720" cy="257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2019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706474" y="4710043"/>
            <a:ext cx="1206661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25,0%</a:t>
            </a:r>
            <a:endParaRPr lang="ru-RU" sz="3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9010087" y="5210013"/>
            <a:ext cx="669061" cy="255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2024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767842" y="5576589"/>
            <a:ext cx="3778717" cy="11738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граждан старшего возраста (женщины </a:t>
            </a:r>
          </a:p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55-79 лет; мужчины 60-79 лет), систематически занимающихся физической культурой и спортом, в общей численности граждан старшего возраста,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30476" y="2608893"/>
            <a:ext cx="3778717" cy="90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детей и молодежи (возраст 3-29 лет), систематически занимающихся физической культурой и спортом, в общей численности детей и молодежи,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062" y="205793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511294" y="985631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80,3%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99377" y="934184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РФ  53%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60509" y="3932159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РФ  29,4%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209520" y="4098837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РФ  10,6%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98068" y="363907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65809" y="518584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82369" y="-41571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Структура и мероприятия Госпрограммы</a:t>
            </a: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07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062" y="205793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700601" y="647371"/>
            <a:ext cx="6419850" cy="80956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b="1" dirty="0" smtClean="0"/>
              <a:t>Государственная </a:t>
            </a:r>
            <a:r>
              <a:rPr lang="ru-RU" b="1" dirty="0"/>
              <a:t>программа Чувашской Республики </a:t>
            </a:r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Развитие физической культуры и спорта</a:t>
            </a:r>
            <a:r>
              <a:rPr lang="ru-RU" b="1" dirty="0" smtClean="0"/>
              <a:t>» (до 2035 года)</a:t>
            </a:r>
            <a:endParaRPr lang="ru-RU" sz="1600" b="1" dirty="0"/>
          </a:p>
          <a:p>
            <a:r>
              <a:rPr lang="ru-RU" sz="1600" b="1" dirty="0"/>
              <a:t>                                                              </a:t>
            </a:r>
          </a:p>
          <a:p>
            <a:endParaRPr lang="ru-RU" sz="1600" b="1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5044624" y="1573179"/>
            <a:ext cx="66872" cy="412481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595576" y="1573179"/>
            <a:ext cx="4210050" cy="80956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Подпрограмма «Развитие физической культуры и массового спорта»</a:t>
            </a:r>
            <a:endParaRPr lang="ru-RU" sz="1600" b="1" dirty="0"/>
          </a:p>
          <a:p>
            <a:r>
              <a:rPr lang="ru-RU" sz="1600" b="1" dirty="0"/>
              <a:t>                                                              </a:t>
            </a:r>
          </a:p>
          <a:p>
            <a:endParaRPr lang="ru-RU" sz="1600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414221" y="1533500"/>
            <a:ext cx="4210050" cy="80956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Подпрограмма «Развитие спорта высших достижений и системы подготовки спортивного резерва»</a:t>
            </a:r>
            <a:endParaRPr lang="ru-RU" sz="1600" b="1" dirty="0"/>
          </a:p>
          <a:p>
            <a:r>
              <a:rPr lang="ru-RU" sz="1600" b="1" dirty="0"/>
              <a:t>                                                              </a:t>
            </a:r>
          </a:p>
          <a:p>
            <a:endParaRPr lang="ru-RU" sz="1600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457014" y="2465412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МЕРОПРИЯТИЯ: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85" name="Стрелка вниз 84"/>
          <p:cNvSpPr/>
          <p:nvPr/>
        </p:nvSpPr>
        <p:spPr>
          <a:xfrm>
            <a:off x="2385142" y="2691377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68562" y="2950947"/>
            <a:ext cx="4329091" cy="274704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/>
          </a:p>
          <a:p>
            <a:pPr algn="ctr"/>
            <a:endParaRPr lang="ru-RU" sz="1400" b="1" dirty="0"/>
          </a:p>
          <a:p>
            <a:r>
              <a:rPr lang="ru-RU" sz="1400" b="1" dirty="0"/>
              <a:t>                                                              </a:t>
            </a:r>
          </a:p>
          <a:p>
            <a:endParaRPr lang="ru-RU" sz="1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8563" y="3221171"/>
            <a:ext cx="4229102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Физкультурно-оздоровительная и спортивно-массовая работа с населением</a:t>
            </a: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Развитие спортивной инфраструктуры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1600" b="1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7411868" y="2399172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МЕРОПРИЯТИЯ: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88" name="Стрелка вниз 87"/>
          <p:cNvSpPr/>
          <p:nvPr/>
        </p:nvSpPr>
        <p:spPr>
          <a:xfrm>
            <a:off x="8327259" y="2625137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269165" y="2891738"/>
            <a:ext cx="6637594" cy="286546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Содержание спортивных школ олимпийского резерва, спортивных школ, училища олимпийского резерва, центра спортивной подготовки.</a:t>
            </a: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Организация тренировочных мероприятий для членов спортивных сборных команд Чувашской Республики.</a:t>
            </a: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Подготовка спортивного резерва, спортсменов высокого класса, проведение республиканских, межрегиональных, всероссийских и международных спортивных соревнований.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Назначение и выплата ежемесячных пожизненных государственных пособий выдающимся деятелям физической культуры и спорта, единовременных выплат, ежемесячных выплат спортсменам и тренерам.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Мероприятия в сфере поддержки детей-сирот и детей, оставшихся без попечения родителей.</a:t>
            </a:r>
            <a:endParaRPr lang="ru-RU" sz="1600" b="1" dirty="0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1706111" y="6118910"/>
            <a:ext cx="6887279" cy="34371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endParaRPr lang="ru-RU" sz="16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Реализация мероприятий регионального проекта «Спорт - норма жизни»</a:t>
            </a:r>
            <a:endParaRPr lang="ru-RU" sz="1600" b="1" dirty="0" smtClean="0"/>
          </a:p>
          <a:p>
            <a:pPr algn="ctr"/>
            <a:endParaRPr lang="ru-RU" sz="1600" b="1" dirty="0"/>
          </a:p>
          <a:p>
            <a:r>
              <a:rPr lang="ru-RU" sz="1600" b="1" dirty="0"/>
              <a:t>                                                              </a:t>
            </a:r>
          </a:p>
          <a:p>
            <a:endParaRPr lang="ru-RU" sz="1600" b="1" dirty="0"/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4913160" y="4336436"/>
            <a:ext cx="273858" cy="3162301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5034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yllabus Tuning Icon — Stock Vector © ahasoft #89914010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41" y="1168977"/>
            <a:ext cx="658990" cy="65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276314" y="3108477"/>
            <a:ext cx="573296" cy="560286"/>
          </a:xfrm>
          <a:prstGeom prst="ellipse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36132" y="692786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7254" y="122626"/>
            <a:ext cx="854397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Финансирование </a:t>
            </a: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 flipH="1">
            <a:off x="5835269" y="940572"/>
            <a:ext cx="15621" cy="542071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6" descr="https://maxcdn.icons8.com/Share/icon/nolan/Science/school1600.png"/>
          <p:cNvSpPr>
            <a:spLocks noChangeAspect="1" noChangeArrowheads="1"/>
          </p:cNvSpPr>
          <p:nvPr/>
        </p:nvSpPr>
        <p:spPr bwMode="auto">
          <a:xfrm>
            <a:off x="2567354" y="844917"/>
            <a:ext cx="1086802" cy="4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2019 год</a:t>
            </a:r>
            <a:endParaRPr lang="ru-RU" altLang="ru-RU" sz="1600" b="1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Прямоугольник 58"/>
          <p:cNvSpPr>
            <a:spLocks noChangeArrowheads="1"/>
          </p:cNvSpPr>
          <p:nvPr/>
        </p:nvSpPr>
        <p:spPr bwMode="auto">
          <a:xfrm>
            <a:off x="1118897" y="1183394"/>
            <a:ext cx="4446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Госпрограмма ЧР «Развитие физической культуры и спорта»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sp>
        <p:nvSpPr>
          <p:cNvPr id="64" name="Прямоугольник 73"/>
          <p:cNvSpPr>
            <a:spLocks noChangeArrowheads="1"/>
          </p:cNvSpPr>
          <p:nvPr/>
        </p:nvSpPr>
        <p:spPr bwMode="auto">
          <a:xfrm>
            <a:off x="1098549" y="1577017"/>
            <a:ext cx="1640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1,44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155274" y="2949237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339757" y="191162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501581" y="1633629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76314" y="2385557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300" b="1" dirty="0" smtClean="0">
                <a:solidFill>
                  <a:srgbClr val="800000"/>
                </a:solidFill>
              </a:rPr>
              <a:t>342,9 (2</a:t>
            </a:r>
            <a:r>
              <a:rPr lang="ru-RU" sz="1300" b="1" dirty="0" smtClean="0">
                <a:solidFill>
                  <a:srgbClr val="800000"/>
                </a:solidFill>
              </a:rPr>
              <a:t>3,8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96" name="Стрелка вправо 95"/>
          <p:cNvSpPr/>
          <p:nvPr/>
        </p:nvSpPr>
        <p:spPr>
          <a:xfrm rot="5400000">
            <a:off x="781128" y="206395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1828617" y="191162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1802883" y="2394029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300" b="1" dirty="0" smtClean="0">
                <a:solidFill>
                  <a:srgbClr val="800000"/>
                </a:solidFill>
              </a:rPr>
              <a:t>8</a:t>
            </a:r>
            <a:r>
              <a:rPr lang="ru-RU" sz="1300" b="1" dirty="0" smtClean="0">
                <a:solidFill>
                  <a:srgbClr val="800000"/>
                </a:solidFill>
              </a:rPr>
              <a:t>87,7</a:t>
            </a:r>
            <a:r>
              <a:rPr lang="en-US" sz="1300" b="1" dirty="0" smtClean="0">
                <a:solidFill>
                  <a:srgbClr val="800000"/>
                </a:solidFill>
              </a:rPr>
              <a:t> (6</a:t>
            </a:r>
            <a:r>
              <a:rPr lang="ru-RU" sz="1300" b="1" dirty="0" smtClean="0">
                <a:solidFill>
                  <a:srgbClr val="800000"/>
                </a:solidFill>
              </a:rPr>
              <a:t>1</a:t>
            </a:r>
            <a:r>
              <a:rPr lang="en-US" sz="1300" b="1" dirty="0" smtClean="0">
                <a:solidFill>
                  <a:srgbClr val="800000"/>
                </a:solidFill>
              </a:rPr>
              <a:t>,</a:t>
            </a:r>
            <a:r>
              <a:rPr lang="ru-RU" sz="1300" b="1" dirty="0">
                <a:solidFill>
                  <a:srgbClr val="800000"/>
                </a:solidFill>
              </a:rPr>
              <a:t>7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99" name="Стрелка вправо 98"/>
          <p:cNvSpPr/>
          <p:nvPr/>
        </p:nvSpPr>
        <p:spPr>
          <a:xfrm rot="5400000">
            <a:off x="2269988" y="206395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240373" y="191162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246833" y="2385557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300" b="1" dirty="0" smtClean="0">
                <a:solidFill>
                  <a:srgbClr val="800000"/>
                </a:solidFill>
              </a:rPr>
              <a:t>23,</a:t>
            </a:r>
            <a:r>
              <a:rPr lang="ru-RU" sz="1300" b="1" dirty="0" smtClean="0">
                <a:solidFill>
                  <a:srgbClr val="800000"/>
                </a:solidFill>
              </a:rPr>
              <a:t>9</a:t>
            </a:r>
            <a:r>
              <a:rPr lang="en-US" sz="1300" b="1" dirty="0" smtClean="0">
                <a:solidFill>
                  <a:srgbClr val="800000"/>
                </a:solidFill>
              </a:rPr>
              <a:t> (1,7%)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02" name="Стрелка вправо 101"/>
          <p:cNvSpPr/>
          <p:nvPr/>
        </p:nvSpPr>
        <p:spPr>
          <a:xfrm rot="5400000">
            <a:off x="3681744" y="206395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600631" y="191162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4541495" y="2385557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183,9</a:t>
            </a:r>
            <a:r>
              <a:rPr lang="en-US" sz="1300" b="1" dirty="0" smtClean="0">
                <a:solidFill>
                  <a:srgbClr val="800000"/>
                </a:solidFill>
              </a:rPr>
              <a:t> (1</a:t>
            </a:r>
            <a:r>
              <a:rPr lang="ru-RU" sz="1300" b="1" dirty="0" smtClean="0">
                <a:solidFill>
                  <a:srgbClr val="800000"/>
                </a:solidFill>
              </a:rPr>
              <a:t>2,8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06" name="Стрелка вправо 105"/>
          <p:cNvSpPr/>
          <p:nvPr/>
        </p:nvSpPr>
        <p:spPr>
          <a:xfrm rot="5400000">
            <a:off x="5042002" y="206395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07" name="Прямоугольник 58"/>
          <p:cNvSpPr>
            <a:spLocks noChangeArrowheads="1"/>
          </p:cNvSpPr>
          <p:nvPr/>
        </p:nvSpPr>
        <p:spPr bwMode="auto">
          <a:xfrm>
            <a:off x="1021116" y="3051492"/>
            <a:ext cx="4446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Подпрограмма ЧР «Развитие физической культуры и массового спорта»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sp>
        <p:nvSpPr>
          <p:cNvPr id="108" name="Прямоугольник 73"/>
          <p:cNvSpPr>
            <a:spLocks noChangeArrowheads="1"/>
          </p:cNvSpPr>
          <p:nvPr/>
        </p:nvSpPr>
        <p:spPr bwMode="auto">
          <a:xfrm>
            <a:off x="1000768" y="3445115"/>
            <a:ext cx="1640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0,48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39652" y="378137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4403800" y="3501727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00762" y="4237323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206,5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43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3" name="Стрелка вправо 112"/>
          <p:cNvSpPr/>
          <p:nvPr/>
        </p:nvSpPr>
        <p:spPr>
          <a:xfrm rot="5400000">
            <a:off x="705576" y="391571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1728512" y="378137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1727331" y="4245795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249,7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52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6" name="Стрелка вправо 115"/>
          <p:cNvSpPr/>
          <p:nvPr/>
        </p:nvSpPr>
        <p:spPr>
          <a:xfrm rot="5400000">
            <a:off x="2194436" y="391571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140268" y="378137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171281" y="4237323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sz="1300" b="1" dirty="0" smtClean="0">
                <a:solidFill>
                  <a:srgbClr val="800000"/>
                </a:solidFill>
              </a:rPr>
              <a:t>23,</a:t>
            </a:r>
            <a:r>
              <a:rPr lang="ru-RU" sz="1300" b="1" dirty="0" smtClean="0">
                <a:solidFill>
                  <a:srgbClr val="800000"/>
                </a:solidFill>
              </a:rPr>
              <a:t>9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5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19" name="Стрелка вправо 118"/>
          <p:cNvSpPr/>
          <p:nvPr/>
        </p:nvSpPr>
        <p:spPr>
          <a:xfrm rot="5400000">
            <a:off x="3606192" y="391571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4500526" y="378137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4465943" y="4237323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х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22" name="Стрелка вправо 121"/>
          <p:cNvSpPr/>
          <p:nvPr/>
        </p:nvSpPr>
        <p:spPr>
          <a:xfrm rot="5400000">
            <a:off x="4966450" y="391571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41" name="Стрелка вправо 140"/>
          <p:cNvSpPr/>
          <p:nvPr/>
        </p:nvSpPr>
        <p:spPr>
          <a:xfrm rot="5400000">
            <a:off x="3021048" y="2650490"/>
            <a:ext cx="206294" cy="3884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42" name="Прямоугольник 73"/>
          <p:cNvSpPr>
            <a:spLocks noChangeArrowheads="1"/>
          </p:cNvSpPr>
          <p:nvPr/>
        </p:nvSpPr>
        <p:spPr bwMode="auto">
          <a:xfrm>
            <a:off x="916608" y="5277747"/>
            <a:ext cx="1640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0,93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219676" y="567139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4383824" y="5391743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180786" y="6127339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136,4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14,6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46" name="Стрелка вправо 145"/>
          <p:cNvSpPr/>
          <p:nvPr/>
        </p:nvSpPr>
        <p:spPr>
          <a:xfrm rot="5400000">
            <a:off x="685600" y="580573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1708536" y="567139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1707355" y="6135811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612,5</a:t>
            </a:r>
            <a:r>
              <a:rPr lang="en-US" sz="1300" b="1" dirty="0" smtClean="0">
                <a:solidFill>
                  <a:srgbClr val="800000"/>
                </a:solidFill>
              </a:rPr>
              <a:t> (6</a:t>
            </a:r>
            <a:r>
              <a:rPr lang="ru-RU" sz="1300" b="1" dirty="0" smtClean="0">
                <a:solidFill>
                  <a:srgbClr val="800000"/>
                </a:solidFill>
              </a:rPr>
              <a:t>5</a:t>
            </a:r>
            <a:r>
              <a:rPr lang="en-US" sz="1300" b="1" dirty="0" smtClean="0">
                <a:solidFill>
                  <a:srgbClr val="800000"/>
                </a:solidFill>
              </a:rPr>
              <a:t>,</a:t>
            </a:r>
            <a:r>
              <a:rPr lang="ru-RU" sz="1300" b="1" dirty="0" smtClean="0">
                <a:solidFill>
                  <a:srgbClr val="800000"/>
                </a:solidFill>
              </a:rPr>
              <a:t>7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49" name="Стрелка вправо 148"/>
          <p:cNvSpPr/>
          <p:nvPr/>
        </p:nvSpPr>
        <p:spPr>
          <a:xfrm rot="5400000">
            <a:off x="2174460" y="580573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3120292" y="567139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3151305" y="6127339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х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52" name="Стрелка вправо 151"/>
          <p:cNvSpPr/>
          <p:nvPr/>
        </p:nvSpPr>
        <p:spPr>
          <a:xfrm rot="5400000">
            <a:off x="3586216" y="580573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4480550" y="567139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4445967" y="6127339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183,9</a:t>
            </a:r>
            <a:r>
              <a:rPr lang="en-US" sz="1300" b="1" dirty="0" smtClean="0">
                <a:solidFill>
                  <a:srgbClr val="800000"/>
                </a:solidFill>
              </a:rPr>
              <a:t> (1</a:t>
            </a:r>
            <a:r>
              <a:rPr lang="ru-RU" sz="1300" b="1" dirty="0" smtClean="0">
                <a:solidFill>
                  <a:srgbClr val="800000"/>
                </a:solidFill>
              </a:rPr>
              <a:t>9,7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55" name="Стрелка вправо 154"/>
          <p:cNvSpPr/>
          <p:nvPr/>
        </p:nvSpPr>
        <p:spPr>
          <a:xfrm rot="5400000">
            <a:off x="4946474" y="580573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cxnSp>
        <p:nvCxnSpPr>
          <p:cNvPr id="156" name="Прямая соединительная линия 155"/>
          <p:cNvCxnSpPr/>
          <p:nvPr/>
        </p:nvCxnSpPr>
        <p:spPr>
          <a:xfrm flipV="1">
            <a:off x="43497" y="4754757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рямоугольник 58"/>
          <p:cNvSpPr>
            <a:spLocks noChangeArrowheads="1"/>
          </p:cNvSpPr>
          <p:nvPr/>
        </p:nvSpPr>
        <p:spPr bwMode="auto">
          <a:xfrm>
            <a:off x="916974" y="4814018"/>
            <a:ext cx="4715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Подпрограмма ЧР «Развитие спорта высших достижений и системы подготовки спортивного резерва»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cxnSp>
        <p:nvCxnSpPr>
          <p:cNvPr id="161" name="Прямая соединительная линия 160"/>
          <p:cNvCxnSpPr/>
          <p:nvPr/>
        </p:nvCxnSpPr>
        <p:spPr>
          <a:xfrm flipV="1">
            <a:off x="95649" y="6658952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Файл:Football pictogram.svg — Википедия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3" y="3190722"/>
            <a:ext cx="451742" cy="45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Олимпийские игры в Рио завершились 21 августа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68" y="5047799"/>
            <a:ext cx="590922" cy="33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Овал 161"/>
          <p:cNvSpPr/>
          <p:nvPr/>
        </p:nvSpPr>
        <p:spPr>
          <a:xfrm>
            <a:off x="204971" y="4858868"/>
            <a:ext cx="654895" cy="634912"/>
          </a:xfrm>
          <a:prstGeom prst="ellipse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298" y="5853037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661" y="3899579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329" y="2030624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Syllabus Tuning Icon — Stock Vector © ahasoft #89914010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261" y="1157547"/>
            <a:ext cx="658990" cy="65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" name="Овал 165"/>
          <p:cNvSpPr/>
          <p:nvPr/>
        </p:nvSpPr>
        <p:spPr>
          <a:xfrm>
            <a:off x="6184334" y="3097047"/>
            <a:ext cx="573296" cy="560286"/>
          </a:xfrm>
          <a:prstGeom prst="ellipse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AutoShape 6" descr="https://maxcdn.icons8.com/Share/icon/nolan/Science/school1600.png"/>
          <p:cNvSpPr>
            <a:spLocks noChangeAspect="1" noChangeArrowheads="1"/>
          </p:cNvSpPr>
          <p:nvPr/>
        </p:nvSpPr>
        <p:spPr bwMode="auto">
          <a:xfrm>
            <a:off x="7918704" y="919119"/>
            <a:ext cx="1892873" cy="46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2020 год (план)</a:t>
            </a:r>
            <a:endParaRPr lang="ru-RU" altLang="ru-RU" sz="1600" b="1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168" name="Прямоугольник 58"/>
          <p:cNvSpPr>
            <a:spLocks noChangeArrowheads="1"/>
          </p:cNvSpPr>
          <p:nvPr/>
        </p:nvSpPr>
        <p:spPr bwMode="auto">
          <a:xfrm>
            <a:off x="7026917" y="1171964"/>
            <a:ext cx="4446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Госпрограмма ЧР «Развитие физической культуры и спорта»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sp>
        <p:nvSpPr>
          <p:cNvPr id="169" name="Прямоугольник 73"/>
          <p:cNvSpPr>
            <a:spLocks noChangeArrowheads="1"/>
          </p:cNvSpPr>
          <p:nvPr/>
        </p:nvSpPr>
        <p:spPr bwMode="auto">
          <a:xfrm>
            <a:off x="7006569" y="1565587"/>
            <a:ext cx="15552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1,8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flipV="1">
            <a:off x="6055659" y="2980801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Скругленный прямоугольник 170"/>
          <p:cNvSpPr/>
          <p:nvPr/>
        </p:nvSpPr>
        <p:spPr>
          <a:xfrm>
            <a:off x="6247777" y="190019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10409601" y="1622199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6184334" y="2374127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109,7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6,1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74" name="Стрелка вправо 173"/>
          <p:cNvSpPr/>
          <p:nvPr/>
        </p:nvSpPr>
        <p:spPr>
          <a:xfrm rot="5400000">
            <a:off x="6689148" y="205252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7736637" y="190019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7710903" y="2382599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1 464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81,4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77" name="Стрелка вправо 176"/>
          <p:cNvSpPr/>
          <p:nvPr/>
        </p:nvSpPr>
        <p:spPr>
          <a:xfrm rot="5400000">
            <a:off x="8178008" y="205252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9148393" y="190019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9154853" y="2374127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22,5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1,3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80" name="Стрелка вправо 179"/>
          <p:cNvSpPr/>
          <p:nvPr/>
        </p:nvSpPr>
        <p:spPr>
          <a:xfrm rot="5400000">
            <a:off x="9589764" y="205252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81" name="Скругленный прямоугольник 180"/>
          <p:cNvSpPr/>
          <p:nvPr/>
        </p:nvSpPr>
        <p:spPr>
          <a:xfrm>
            <a:off x="10508651" y="1900196"/>
            <a:ext cx="1136170" cy="214074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10449515" y="2374127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202,6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11,2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83" name="Стрелка вправо 182"/>
          <p:cNvSpPr/>
          <p:nvPr/>
        </p:nvSpPr>
        <p:spPr>
          <a:xfrm rot="5400000">
            <a:off x="10950022" y="2052522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84" name="Прямоугольник 58"/>
          <p:cNvSpPr>
            <a:spLocks noChangeArrowheads="1"/>
          </p:cNvSpPr>
          <p:nvPr/>
        </p:nvSpPr>
        <p:spPr bwMode="auto">
          <a:xfrm>
            <a:off x="6929136" y="3040062"/>
            <a:ext cx="4446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Подпрограмма ЧР «Развитие физической культуры и массового спорта»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sp>
        <p:nvSpPr>
          <p:cNvPr id="185" name="Прямоугольник 73"/>
          <p:cNvSpPr>
            <a:spLocks noChangeArrowheads="1"/>
          </p:cNvSpPr>
          <p:nvPr/>
        </p:nvSpPr>
        <p:spPr bwMode="auto">
          <a:xfrm>
            <a:off x="6908788" y="3433685"/>
            <a:ext cx="1640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1,02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147672" y="376994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10311820" y="3490297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108782" y="4225893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72,3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6,6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89" name="Стрелка вправо 188"/>
          <p:cNvSpPr/>
          <p:nvPr/>
        </p:nvSpPr>
        <p:spPr>
          <a:xfrm rot="5400000">
            <a:off x="6613596" y="390428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90" name="Скругленный прямоугольник 189"/>
          <p:cNvSpPr/>
          <p:nvPr/>
        </p:nvSpPr>
        <p:spPr>
          <a:xfrm>
            <a:off x="7636532" y="376994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7635351" y="4234365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950,3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90,9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2" name="Стрелка вправо 191"/>
          <p:cNvSpPr/>
          <p:nvPr/>
        </p:nvSpPr>
        <p:spPr>
          <a:xfrm rot="5400000">
            <a:off x="8102456" y="390428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9048288" y="376994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9079301" y="4225893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22,5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2,5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5" name="Стрелка вправо 194"/>
          <p:cNvSpPr/>
          <p:nvPr/>
        </p:nvSpPr>
        <p:spPr>
          <a:xfrm rot="5400000">
            <a:off x="9514212" y="390428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96" name="Скругленный прямоугольник 195"/>
          <p:cNvSpPr/>
          <p:nvPr/>
        </p:nvSpPr>
        <p:spPr>
          <a:xfrm>
            <a:off x="10408546" y="3769945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7" name="Скругленный прямоугольник 196"/>
          <p:cNvSpPr/>
          <p:nvPr/>
        </p:nvSpPr>
        <p:spPr>
          <a:xfrm>
            <a:off x="10373963" y="4225893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х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198" name="Стрелка вправо 197"/>
          <p:cNvSpPr/>
          <p:nvPr/>
        </p:nvSpPr>
        <p:spPr>
          <a:xfrm rot="5400000">
            <a:off x="10874470" y="3904288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199" name="Стрелка вправо 198"/>
          <p:cNvSpPr/>
          <p:nvPr/>
        </p:nvSpPr>
        <p:spPr>
          <a:xfrm rot="5400000">
            <a:off x="8929068" y="2639060"/>
            <a:ext cx="206294" cy="3884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200" name="Прямоугольник 73"/>
          <p:cNvSpPr>
            <a:spLocks noChangeArrowheads="1"/>
          </p:cNvSpPr>
          <p:nvPr/>
        </p:nvSpPr>
        <p:spPr bwMode="auto">
          <a:xfrm>
            <a:off x="6824628" y="5266317"/>
            <a:ext cx="1640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0,73 </a:t>
            </a:r>
            <a:r>
              <a:rPr lang="ru-RU" altLang="ru-RU" sz="1200" dirty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млрд. рублей </a:t>
            </a:r>
          </a:p>
        </p:txBody>
      </p:sp>
      <p:sp>
        <p:nvSpPr>
          <p:cNvPr id="201" name="Скругленный прямоугольник 200"/>
          <p:cNvSpPr/>
          <p:nvPr/>
        </p:nvSpPr>
        <p:spPr>
          <a:xfrm>
            <a:off x="6127696" y="565996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ФБ 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10291844" y="5380313"/>
            <a:ext cx="1019294" cy="2796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chemeClr val="accent2">
                    <a:lumMod val="50000"/>
                  </a:schemeClr>
                </a:solidFill>
              </a:rPr>
              <a:t>млн.руб</a:t>
            </a:r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6088806" y="6115909"/>
            <a:ext cx="1280589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37,4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5,1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04" name="Стрелка вправо 203"/>
          <p:cNvSpPr/>
          <p:nvPr/>
        </p:nvSpPr>
        <p:spPr>
          <a:xfrm rot="5400000">
            <a:off x="6593620" y="579430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7616556" y="565996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РБ ЧР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7615375" y="6124381"/>
            <a:ext cx="1205172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48</a:t>
            </a:r>
            <a:r>
              <a:rPr lang="en-US" sz="1300" b="1" smtClean="0">
                <a:solidFill>
                  <a:srgbClr val="800000"/>
                </a:solidFill>
              </a:rPr>
              <a:t>0 </a:t>
            </a:r>
            <a:r>
              <a:rPr lang="en-US" sz="1300" b="1" dirty="0" smtClean="0">
                <a:solidFill>
                  <a:srgbClr val="800000"/>
                </a:solidFill>
              </a:rPr>
              <a:t>(</a:t>
            </a:r>
            <a:r>
              <a:rPr lang="ru-RU" sz="1300" b="1" dirty="0" smtClean="0">
                <a:solidFill>
                  <a:srgbClr val="800000"/>
                </a:solidFill>
              </a:rPr>
              <a:t>67,1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07" name="Стрелка вправо 206"/>
          <p:cNvSpPr/>
          <p:nvPr/>
        </p:nvSpPr>
        <p:spPr>
          <a:xfrm rot="5400000">
            <a:off x="8082480" y="579430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9028312" y="565996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МБ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9059325" y="6115909"/>
            <a:ext cx="1136170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х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10" name="Стрелка вправо 209"/>
          <p:cNvSpPr/>
          <p:nvPr/>
        </p:nvSpPr>
        <p:spPr>
          <a:xfrm rot="5400000">
            <a:off x="9494236" y="579430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10388570" y="5659961"/>
            <a:ext cx="1136170" cy="206626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err="1" smtClean="0">
                <a:solidFill>
                  <a:srgbClr val="800000"/>
                </a:solidFill>
              </a:rPr>
              <a:t>Внебюджет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10353987" y="6115909"/>
            <a:ext cx="1201766" cy="30129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202,6</a:t>
            </a:r>
            <a:r>
              <a:rPr lang="en-US" sz="1300" b="1" dirty="0" smtClean="0">
                <a:solidFill>
                  <a:srgbClr val="800000"/>
                </a:solidFill>
              </a:rPr>
              <a:t> (</a:t>
            </a:r>
            <a:r>
              <a:rPr lang="ru-RU" sz="1300" b="1" dirty="0" smtClean="0">
                <a:solidFill>
                  <a:srgbClr val="800000"/>
                </a:solidFill>
              </a:rPr>
              <a:t>27,8</a:t>
            </a:r>
            <a:r>
              <a:rPr lang="en-US" sz="1300" b="1" dirty="0" smtClean="0">
                <a:solidFill>
                  <a:srgbClr val="800000"/>
                </a:solidFill>
              </a:rPr>
              <a:t>%)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213" name="Стрелка вправо 212"/>
          <p:cNvSpPr/>
          <p:nvPr/>
        </p:nvSpPr>
        <p:spPr>
          <a:xfrm rot="5400000">
            <a:off x="10854494" y="5794304"/>
            <a:ext cx="206294" cy="3884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>
              <a:solidFill>
                <a:srgbClr val="800000"/>
              </a:solidFill>
            </a:endParaRPr>
          </a:p>
        </p:txBody>
      </p:sp>
      <p:cxnSp>
        <p:nvCxnSpPr>
          <p:cNvPr id="214" name="Прямая соединительная линия 213"/>
          <p:cNvCxnSpPr/>
          <p:nvPr/>
        </p:nvCxnSpPr>
        <p:spPr>
          <a:xfrm flipV="1">
            <a:off x="5974623" y="4771867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Прямоугольник 58"/>
          <p:cNvSpPr>
            <a:spLocks noChangeArrowheads="1"/>
          </p:cNvSpPr>
          <p:nvPr/>
        </p:nvSpPr>
        <p:spPr bwMode="auto">
          <a:xfrm>
            <a:off x="6824994" y="4802588"/>
            <a:ext cx="4715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800000"/>
                </a:solidFill>
                <a:latin typeface="Century Gothic" pitchFamily="34" charset="0"/>
                <a:ea typeface="Aharoni"/>
                <a:cs typeface="Aharoni"/>
              </a:rPr>
              <a:t>Подпрограмма ЧР «Развитие спорта высших достижений и системы подготовки спортивного резерва»</a:t>
            </a:r>
            <a:endParaRPr lang="ru-RU" altLang="ru-RU" sz="1200" b="1" dirty="0">
              <a:solidFill>
                <a:srgbClr val="800000"/>
              </a:solidFill>
              <a:latin typeface="Century Gothic" pitchFamily="34" charset="0"/>
              <a:ea typeface="Aharoni"/>
              <a:cs typeface="Aharoni"/>
            </a:endParaRPr>
          </a:p>
        </p:txBody>
      </p:sp>
      <p:cxnSp>
        <p:nvCxnSpPr>
          <p:cNvPr id="216" name="Прямая соединительная линия 215"/>
          <p:cNvCxnSpPr/>
          <p:nvPr/>
        </p:nvCxnSpPr>
        <p:spPr>
          <a:xfrm flipV="1">
            <a:off x="5994202" y="6666527"/>
            <a:ext cx="5581527" cy="216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7" name="Picture 6" descr="Файл:Football pictogram.svg — Википедия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813" y="3179292"/>
            <a:ext cx="451742" cy="45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" name="Picture 8" descr="Олимпийские игры в Рио завершились 21 августа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88" y="5036369"/>
            <a:ext cx="590922" cy="33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" name="Овал 218"/>
          <p:cNvSpPr/>
          <p:nvPr/>
        </p:nvSpPr>
        <p:spPr>
          <a:xfrm>
            <a:off x="6112991" y="4847438"/>
            <a:ext cx="654895" cy="634912"/>
          </a:xfrm>
          <a:prstGeom prst="ellipse">
            <a:avLst/>
          </a:prstGeom>
          <a:noFill/>
          <a:ln w="254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0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18" y="5841607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681" y="3888149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349" y="2019194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77" y="261899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67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411992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Спортивная инфраструктура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895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8622168" y="2228589"/>
            <a:ext cx="2052861" cy="57606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u="sng" dirty="0" smtClean="0">
                <a:solidFill>
                  <a:schemeClr val="tx1"/>
                </a:solidFill>
              </a:rPr>
              <a:t>20</a:t>
            </a:r>
            <a:endParaRPr lang="ru-RU" sz="2200" b="1" u="sng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355975" y="978233"/>
            <a:ext cx="4797630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sz="1600" b="1" dirty="0"/>
              <a:t>Строительство спортивных сооружений</a:t>
            </a:r>
          </a:p>
          <a:p>
            <a:endParaRPr lang="ru-RU" sz="1600" b="1" dirty="0"/>
          </a:p>
          <a:p>
            <a:r>
              <a:rPr lang="ru-RU" sz="1600" b="1" dirty="0"/>
              <a:t>                                                              </a:t>
            </a:r>
          </a:p>
          <a:p>
            <a:endParaRPr lang="ru-RU" sz="1600" b="1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010474" y="2211854"/>
            <a:ext cx="3496534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sz="1600" b="1" dirty="0"/>
              <a:t>Количество Объектов</a:t>
            </a:r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976916" y="3944536"/>
            <a:ext cx="4924453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К услугам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жителей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республики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предоставлено </a:t>
            </a:r>
          </a:p>
          <a:p>
            <a:pPr algn="ctr"/>
            <a:r>
              <a:rPr lang="ru-RU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4 050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спортивных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сооружений,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в том числе: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408573" y="5107643"/>
            <a:ext cx="2542023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en-US" sz="1600" b="1" u="sng" dirty="0" smtClean="0"/>
              <a:t>28</a:t>
            </a:r>
            <a:r>
              <a:rPr lang="ru-RU" sz="1600" b="1" dirty="0" smtClean="0"/>
              <a:t> физкультурно-спортивных комплексов</a:t>
            </a:r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737966" y="2241688"/>
            <a:ext cx="2045245" cy="57606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u="sng" dirty="0" smtClean="0">
                <a:solidFill>
                  <a:schemeClr val="tx1"/>
                </a:solidFill>
              </a:rPr>
              <a:t>26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97812" y="5091406"/>
            <a:ext cx="2069302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en-US" sz="1600" b="1" u="sng" dirty="0" smtClean="0"/>
              <a:t>11</a:t>
            </a:r>
            <a:r>
              <a:rPr lang="en-US" sz="1600" b="1" dirty="0" smtClean="0"/>
              <a:t> </a:t>
            </a:r>
            <a:r>
              <a:rPr lang="ru-RU" sz="1600" b="1" dirty="0" smtClean="0"/>
              <a:t> стадионов</a:t>
            </a:r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116072" y="5148480"/>
            <a:ext cx="2295735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en-US" sz="1600" b="1" u="sng" dirty="0" smtClean="0"/>
              <a:t>82 </a:t>
            </a:r>
            <a:r>
              <a:rPr lang="ru-RU" sz="1600" b="1" dirty="0" smtClean="0"/>
              <a:t>плавательных бассейна</a:t>
            </a:r>
            <a:r>
              <a:rPr lang="ru-RU" sz="1600" b="1" dirty="0"/>
              <a:t>	</a:t>
            </a:r>
          </a:p>
          <a:p>
            <a:endParaRPr lang="ru-RU" sz="1600" b="1" dirty="0"/>
          </a:p>
          <a:p>
            <a:endParaRPr lang="ru-RU" sz="1600" b="1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138253" y="5832478"/>
            <a:ext cx="2273553" cy="7352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pPr algn="ctr"/>
            <a:r>
              <a:rPr lang="en-US" sz="1600" b="1" u="sng" dirty="0" smtClean="0"/>
              <a:t>3</a:t>
            </a:r>
            <a:r>
              <a:rPr lang="ru-RU" sz="1600" b="1" u="sng" dirty="0" smtClean="0"/>
              <a:t>1</a:t>
            </a:r>
            <a:r>
              <a:rPr lang="ru-RU" sz="1600" b="1" dirty="0" smtClean="0"/>
              <a:t> лыжная база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97812" y="5791641"/>
            <a:ext cx="2069302" cy="7352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pPr algn="ctr"/>
            <a:r>
              <a:rPr lang="en-US" sz="1600" b="1" u="sng" dirty="0" smtClean="0"/>
              <a:t>768</a:t>
            </a:r>
            <a:endParaRPr lang="ru-RU" sz="1600" b="1" u="sng" dirty="0" smtClean="0"/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спортивных </a:t>
            </a:r>
            <a:r>
              <a:rPr lang="ru-RU" sz="1600" b="1" dirty="0" smtClean="0"/>
              <a:t>залов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2375768" y="5844616"/>
            <a:ext cx="2529304" cy="7352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pPr algn="ctr"/>
            <a:endParaRPr lang="ru-RU" sz="1600" b="1" u="sng" dirty="0" smtClean="0"/>
          </a:p>
          <a:p>
            <a:pPr algn="ctr"/>
            <a:r>
              <a:rPr lang="en-US" sz="1600" b="1" u="sng" dirty="0" smtClean="0"/>
              <a:t>2</a:t>
            </a:r>
            <a:r>
              <a:rPr lang="ru-RU" sz="1600" b="1" u="sng" dirty="0" smtClean="0"/>
              <a:t> </a:t>
            </a:r>
            <a:r>
              <a:rPr lang="en-US" sz="1600" b="1" u="sng" dirty="0" smtClean="0"/>
              <a:t>321</a:t>
            </a:r>
            <a:endParaRPr lang="ru-RU" sz="1600" b="1" u="sng" dirty="0" smtClean="0"/>
          </a:p>
          <a:p>
            <a:pPr algn="ctr"/>
            <a:r>
              <a:rPr lang="ru-RU" sz="1600" b="1" dirty="0" smtClean="0"/>
              <a:t>спортивная площадка</a:t>
            </a:r>
            <a:r>
              <a:rPr lang="ru-RU" sz="1600" b="1" dirty="0"/>
              <a:t>	</a:t>
            </a:r>
          </a:p>
          <a:p>
            <a:r>
              <a:rPr lang="ru-RU" sz="1600" b="1" dirty="0"/>
              <a:t>	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7796342" y="5399043"/>
            <a:ext cx="4157534" cy="63616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</a:rPr>
              <a:t>Единовременная пропускная способность спортивных </a:t>
            </a:r>
            <a:r>
              <a:rPr lang="ru-RU" sz="1700" dirty="0" smtClean="0">
                <a:solidFill>
                  <a:schemeClr val="tx1"/>
                </a:solidFill>
              </a:rPr>
              <a:t>учреждений ЧР </a:t>
            </a:r>
            <a:r>
              <a:rPr lang="ru-RU" sz="1700" dirty="0">
                <a:solidFill>
                  <a:schemeClr val="tx1"/>
                </a:solidFill>
              </a:rPr>
              <a:t>– </a:t>
            </a:r>
            <a:r>
              <a:rPr lang="ru-RU" sz="1700" b="1" u="sng" dirty="0" smtClean="0">
                <a:solidFill>
                  <a:schemeClr val="tx1"/>
                </a:solidFill>
              </a:rPr>
              <a:t>109 134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>
                <a:solidFill>
                  <a:schemeClr val="tx1"/>
                </a:solidFill>
              </a:rPr>
              <a:t>чел.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8622167" y="2928650"/>
            <a:ext cx="2045245" cy="62305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u="sng" dirty="0" smtClean="0">
                <a:solidFill>
                  <a:schemeClr val="tx1"/>
                </a:solidFill>
              </a:rPr>
              <a:t>2,0</a:t>
            </a:r>
            <a:r>
              <a:rPr lang="ru-RU" sz="22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млрд. руб.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1976916" y="2945808"/>
            <a:ext cx="3496534" cy="605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pPr algn="ctr"/>
            <a:r>
              <a:rPr lang="ru-RU" sz="1600" b="1" dirty="0"/>
              <a:t>Объем финансирования</a:t>
            </a:r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817948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723048" y="1589437"/>
            <a:ext cx="2045245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2014-2019 годы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622167" y="1623989"/>
            <a:ext cx="2045245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2020-2024 годы</a:t>
            </a:r>
          </a:p>
          <a:p>
            <a:pPr algn="ctr"/>
            <a:r>
              <a:rPr lang="ru-RU" b="1" dirty="0" smtClean="0">
                <a:solidFill>
                  <a:srgbClr val="990033"/>
                </a:solidFill>
              </a:rPr>
              <a:t>(прогноз)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965765" y="4105757"/>
            <a:ext cx="1714778" cy="971612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Чувашия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</a:t>
            </a:r>
            <a:r>
              <a:rPr lang="ru-RU" sz="2200" b="1" u="sng" dirty="0" smtClean="0">
                <a:solidFill>
                  <a:srgbClr val="800000"/>
                </a:solidFill>
              </a:rPr>
              <a:t>2 место 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 ПФО</a:t>
            </a:r>
          </a:p>
          <a:p>
            <a:pPr algn="ctr"/>
            <a:endParaRPr lang="ru-RU" sz="1300" dirty="0" smtClean="0">
              <a:solidFill>
                <a:srgbClr val="800000"/>
              </a:solidFill>
            </a:endParaRPr>
          </a:p>
          <a:p>
            <a:pPr algn="ctr"/>
            <a:endParaRPr lang="ru-RU" b="1" u="sng" dirty="0" smtClean="0">
              <a:solidFill>
                <a:srgbClr val="800000"/>
              </a:solidFill>
            </a:endParaRPr>
          </a:p>
          <a:p>
            <a:pPr algn="ctr"/>
            <a:endParaRPr lang="ru-RU" b="1" u="sng" dirty="0">
              <a:solidFill>
                <a:srgbClr val="80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723048" y="2953110"/>
            <a:ext cx="2060163" cy="59859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u="sng" dirty="0" smtClean="0">
                <a:solidFill>
                  <a:schemeClr val="tx1"/>
                </a:solidFill>
              </a:rPr>
              <a:t>2,7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млрд. руб.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4247155" y="4579325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9631167" y="5127460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84095" y="3647423"/>
            <a:ext cx="11669781" cy="50075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284095" y="3859463"/>
            <a:ext cx="1531636" cy="100114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75,6%</a:t>
            </a:r>
          </a:p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</a:rPr>
              <a:t>эффективность использования</a:t>
            </a:r>
            <a:endParaRPr lang="ru-RU" sz="13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71" y="379918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Новые крупные спортивные объекты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Чувашии (2020-2022)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771" y="9593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-3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6917" y="1116868"/>
            <a:ext cx="3148647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Регионального центра по хоккею (2018-2020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гг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1452" y="2840149"/>
            <a:ext cx="3148647" cy="871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компрессорной станции ЛД «Сокол» под спортивно оздоровительный комплекс (2020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6917" y="1985010"/>
            <a:ext cx="3148647" cy="676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футбольного поля Спортивной школы по футболу (2020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321" y="3917502"/>
            <a:ext cx="3148647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плавательного бассейна в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с.Аликово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Аликовского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(2020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7043" y="4770894"/>
            <a:ext cx="3148647" cy="748744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10 футбольных полей в 10 муниципальных районах (2020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15171" y="803542"/>
            <a:ext cx="3148647" cy="628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СШОР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3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(2020-2021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г.г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28919" y="1116868"/>
            <a:ext cx="1684304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271 774,9</a:t>
            </a:r>
          </a:p>
          <a:p>
            <a:pPr algn="ctr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23454" y="2840150"/>
            <a:ext cx="1684304" cy="871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56 766,4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28919" y="1985010"/>
            <a:ext cx="1684304" cy="676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40 510,0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96323" y="3917502"/>
            <a:ext cx="1684304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113 465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79046" y="4770894"/>
            <a:ext cx="1684304" cy="748744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323 622,0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818499" y="785819"/>
            <a:ext cx="1433158" cy="628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275 730,3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49939" y="3743129"/>
            <a:ext cx="3148647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футбольного манежа в Спортивной школе по футболу (2022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49937" y="2685686"/>
            <a:ext cx="3148647" cy="871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стадиона «Волга» площадью 57 800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кв.м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Чебоксары (2021-2022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г.г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49939" y="1516789"/>
            <a:ext cx="3148647" cy="104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Физкультурно-оздоровительного комплекса в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с.Ишлеи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Чебоксарского района (2021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49939" y="4606225"/>
            <a:ext cx="3148647" cy="919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крытого катка с искусственным льдом с трибуной на 250 мест в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мкр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Новый город (2022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358953" y="5705961"/>
            <a:ext cx="3148647" cy="946875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лыжероллерной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трассы 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СШОР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2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(2021-2022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г.г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818499" y="3743129"/>
            <a:ext cx="1400272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450 000,0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818499" y="2690854"/>
            <a:ext cx="1400272" cy="871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1 036 000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818499" y="1516789"/>
            <a:ext cx="1400272" cy="104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178 522</a:t>
            </a:r>
          </a:p>
          <a:p>
            <a:pPr algn="ctr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818499" y="4606225"/>
            <a:ext cx="1400272" cy="919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257 929,7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818500" y="5705961"/>
            <a:ext cx="1400272" cy="946875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396 000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уточнение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 ПСД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46226" y="4065521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2991" y="1237729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28949" y="4929822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78822" y="3084171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0410" y="2080271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815527" y="3824943"/>
            <a:ext cx="5581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930036" y="857852"/>
            <a:ext cx="415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839046" y="4796534"/>
            <a:ext cx="5581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887799" y="2905906"/>
            <a:ext cx="415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87799" y="1788339"/>
            <a:ext cx="415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805827" y="5927902"/>
            <a:ext cx="5581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076324" y="625924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692957" y="5707682"/>
            <a:ext cx="3148647" cy="871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футбольного поля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СШ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«Энергия» (2020 г.)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994959" y="5707683"/>
            <a:ext cx="1684304" cy="871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46 173,3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61545" y="5887696"/>
            <a:ext cx="415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71" y="379918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Федеральный проект «Спорт – норма жизни»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771" y="9593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-3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8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076324" y="625924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895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75816324"/>
              </p:ext>
            </p:extLst>
          </p:nvPr>
        </p:nvGraphicFramePr>
        <p:xfrm>
          <a:off x="1076322" y="754433"/>
          <a:ext cx="10372873" cy="717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6" name="Прямоугольник 85"/>
          <p:cNvSpPr/>
          <p:nvPr/>
        </p:nvSpPr>
        <p:spPr>
          <a:xfrm>
            <a:off x="994303" y="2306582"/>
            <a:ext cx="6067075" cy="496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Оснащение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спортобъектов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спортивно-технологичным оборудованием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996721" y="2938151"/>
            <a:ext cx="6067075" cy="4441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Регионального центра по хоккею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996721" y="3538649"/>
            <a:ext cx="6067075" cy="4381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 плавательного бассейна в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с.Аликово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Аликовского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996721" y="4097124"/>
            <a:ext cx="6067075" cy="516502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Реконструкция футбольного поля Спортивной школы по футболу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579400" y="2296978"/>
            <a:ext cx="1684304" cy="4676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26 734,6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581818" y="2928547"/>
            <a:ext cx="1684304" cy="4441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200 548,3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87574" y="3544088"/>
            <a:ext cx="1684304" cy="4381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595458" y="4111102"/>
            <a:ext cx="1684304" cy="498498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9743081" y="2306582"/>
            <a:ext cx="1684304" cy="4609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14 047,6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9781730" y="3535964"/>
            <a:ext cx="1645655" cy="4381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113 465,0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811424" y="4097124"/>
            <a:ext cx="1645655" cy="508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40 510,0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0163346" y="9135446"/>
            <a:ext cx="1400272" cy="946875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396 000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уточнение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 ПСД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9743081" y="1570220"/>
            <a:ext cx="1684304" cy="676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(тыс. руб.)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579400" y="1551736"/>
            <a:ext cx="1684304" cy="676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(тыс. руб.)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88837" y="1551736"/>
            <a:ext cx="6067075" cy="676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Мероприятия ФП «Спорт – норма жизни»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9745499" y="2944916"/>
            <a:ext cx="1684304" cy="4441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18 257,1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004605" y="4695808"/>
            <a:ext cx="6067075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Приобретение спортоборудования и инвентаря для организаций спортивной подготовки, ДЮСШ, СШОР и УОР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595458" y="4701247"/>
            <a:ext cx="1684304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49 040,1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9789614" y="4693123"/>
            <a:ext cx="1645655" cy="676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29 946,8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004605" y="5560500"/>
            <a:ext cx="6067075" cy="516502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Господдержка спортивных организаций по подготовке 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спортрезерва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сборных команд РФ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603342" y="5574478"/>
            <a:ext cx="1684304" cy="498498"/>
          </a:xfrm>
          <a:prstGeom prst="rect">
            <a:avLst/>
          </a:pr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6 626,9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9789614" y="5560500"/>
            <a:ext cx="1645655" cy="508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7 796,3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004605" y="6229723"/>
            <a:ext cx="6067075" cy="516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ИТОГО:</a:t>
            </a:r>
            <a:endParaRPr lang="ru-RU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7603342" y="6243701"/>
            <a:ext cx="1684304" cy="498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282 949,9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9789614" y="6229723"/>
            <a:ext cx="1645655" cy="5081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224 022,8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Детско-юношеский, школьный, студенческий спорт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895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817948"/>
            <a:ext cx="9324975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853041" y="1120354"/>
            <a:ext cx="15621" cy="5420718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550799" y="1287678"/>
            <a:ext cx="2144395" cy="147457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43,3%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школьников  охвачено физкультурно-спортивными занятиями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8160" y="3048199"/>
            <a:ext cx="2144395" cy="147457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79,5%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студентов и учащихся занимаются физической культурой и спортом по месту учебы 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0798" y="4995356"/>
            <a:ext cx="2144395" cy="1474572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2">
                    <a:lumMod val="25000"/>
                  </a:schemeClr>
                </a:solidFill>
              </a:rPr>
              <a:t>70,2%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</a:rPr>
              <a:t>детей-инвалидов занимаются физической культурой и спортом</a:t>
            </a:r>
            <a:endParaRPr lang="ru-RU" sz="1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4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4126774" y="2180761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255110" y="2158146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251583" y="2490167"/>
            <a:ext cx="2526773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уровень материально-технического обеспечения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в части современного оборудования и инвентаря) спортивных залов образовательных учреждений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88115" y="2478809"/>
            <a:ext cx="2526773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уровень развития сети спортивных клубов в образовательных учреждениях всех уровней (школы, техникумы, ВУЗы), в том числе для инвалидов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21538" y="2478809"/>
            <a:ext cx="2526773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100%-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охвата детских садов и начальных классов школ республики проведением уроков физической культуры педагогами, имеющими специальное образование   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10345316" y="2180761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3066415" y="2117873"/>
            <a:ext cx="8782847" cy="4027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6243238" y="1813073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800000"/>
                </a:solidFill>
              </a:rPr>
              <a:t>ПРОБЛЕМЫ</a:t>
            </a:r>
            <a:endParaRPr lang="ru-RU" sz="1300" b="1" dirty="0">
              <a:solidFill>
                <a:srgbClr val="8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251583" y="4731528"/>
            <a:ext cx="2597679" cy="176431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активного участия школьников и студентов в спортивных соревнованиях («Всероссийские спортивные игры школьных спортивных клубов», Президентские состязания, Президентские спортивные игры и т.д.)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58808" y="4766738"/>
            <a:ext cx="2526773" cy="170318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в детских садах и школах </a:t>
            </a:r>
            <a:r>
              <a:rPr lang="ru-RU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дополнительных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занятий физической культурой и спортом (например «Всеобуч по плаванию» (начал внедряться в ЧР с 2020 года); «Всеобуч по шахматам»)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96480" y="4789353"/>
            <a:ext cx="2526773" cy="16783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системы мотивации спортсменов, тренерского состава и молодых специалистов в спортивной отрасли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4181897" y="4512231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7310233" y="4489616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10401299" y="4471958"/>
            <a:ext cx="383974" cy="25957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121538" y="4449343"/>
            <a:ext cx="8782847" cy="4027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6243238" y="4135108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ПУТИ РЕШЕНИЯ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62083" y="913198"/>
            <a:ext cx="8034542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35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Эффективная работа по вовлечению детей (с самого раннего возраста) и молодежи в систематические занятия физической культурой и спортом являются залогом активного долголетия нации и высоких результатов в спорте высших достижений</a:t>
            </a:r>
            <a:endParaRPr lang="ru-RU" sz="135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4939</TotalTime>
  <Words>2374</Words>
  <Application>Microsoft Office PowerPoint</Application>
  <PresentationFormat>Произвольный</PresentationFormat>
  <Paragraphs>443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Минспорт ЧР Головин Игорь</dc:creator>
  <cp:lastModifiedBy>Андреева</cp:lastModifiedBy>
  <cp:revision>234</cp:revision>
  <cp:lastPrinted>2020-06-09T07:01:47Z</cp:lastPrinted>
  <dcterms:created xsi:type="dcterms:W3CDTF">2020-04-06T14:43:45Z</dcterms:created>
  <dcterms:modified xsi:type="dcterms:W3CDTF">2020-06-15T13:50:57Z</dcterms:modified>
</cp:coreProperties>
</file>