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0" r:id="rId3"/>
    <p:sldId id="306" r:id="rId4"/>
    <p:sldId id="311" r:id="rId5"/>
    <p:sldId id="314" r:id="rId6"/>
    <p:sldId id="315" r:id="rId7"/>
    <p:sldId id="316" r:id="rId8"/>
    <p:sldId id="312" r:id="rId9"/>
    <p:sldId id="313" r:id="rId10"/>
    <p:sldId id="305" r:id="rId11"/>
    <p:sldId id="307" r:id="rId12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2CC"/>
    <a:srgbClr val="FFFFFF"/>
    <a:srgbClr val="E2F0D9"/>
    <a:srgbClr val="9900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7B867-4FBD-4C02-9F65-F38DB973632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AB15E-4FDE-49D2-AE9D-20D6C9845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82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8725B-8189-4021-B87E-7E0420D69DD8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243F4-4042-419F-B8CC-333AC40A4C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558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D19B-DA13-42AC-A73B-0E429D5B4566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5350" y="6076059"/>
            <a:ext cx="675118" cy="645416"/>
          </a:xfrm>
        </p:spPr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2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FFB1-8CC5-4464-83FD-4A65F6D240D7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3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2817-CA13-4297-AAA0-240C14A4B4A3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4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893B-EBEF-4673-903D-139C987FAC20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6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B627-5AA8-4CF5-933F-C3AB3EE9B64C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2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E3AD-E4BC-4C57-8689-C6C05A6DEB49}" type="datetime1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0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EB31-B117-4B95-9329-6395309DBCE3}" type="datetime1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62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9DC8-9E1A-45EB-A9AF-391F49AC2E76}" type="datetime1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78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CD95-A2B2-4D28-9804-96A5E8FADBE4}" type="datetime1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D221-56C0-4912-AC4E-D62322610EDF}" type="datetime1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1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0591-1623-4612-9761-19A91C3F1D30}" type="datetime1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5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C0F2-9D28-4FA5-AA73-EDE7057B710C}" type="datetime1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45F3-FB5E-4AF0-A834-4EDC8C04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gualada celebra el Dia Mundial de l'Activitat Física amb ...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8146"/>
            <a:ext cx="7315200" cy="450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5442417"/>
            <a:ext cx="12192000" cy="14155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СТРАТЕГИЯ РАЗВИТИЯ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ФИЗИЧЕСКОЙ КУЛЬТУРЫ И СПОРТА В ЧУВАШСКОЙ РЕСПУБЛИКЕ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 2020-2024 годы)</a:t>
            </a:r>
          </a:p>
          <a:p>
            <a:endParaRPr lang="ru-RU" sz="24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32" name="Picture 8" descr="Рост экспорта в Россию ударил по внутреннему рынку Кыргызстана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270" y="467124"/>
            <a:ext cx="1837404" cy="106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86969" y="38456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542148" y="632049"/>
            <a:ext cx="1862138" cy="558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2020-2024</a:t>
            </a:r>
          </a:p>
        </p:txBody>
      </p:sp>
    </p:spTree>
    <p:extLst>
      <p:ext uri="{BB962C8B-B14F-4D97-AF65-F5344CB8AC3E}">
        <p14:creationId xmlns:p14="http://schemas.microsoft.com/office/powerpoint/2010/main" val="27035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6" descr="Support The Work Of Salt Light - Красный Восклицательный Знак P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745224" y="463515"/>
            <a:ext cx="309927" cy="60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err="1" smtClean="0">
                <a:solidFill>
                  <a:schemeClr val="accent6">
                    <a:lumMod val="50000"/>
                  </a:schemeClr>
                </a:solidFill>
              </a:rPr>
              <a:t>Цифровизация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 физической культуры и спорта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076324" y="740547"/>
            <a:ext cx="6696076" cy="77401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-4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478561" y="2493711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52781" y="2469655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55426" y="2730666"/>
            <a:ext cx="3226935" cy="15497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образовательными и научными организациями по созданию единой методологической базы развития спортивной отрасли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0734" y="2744957"/>
            <a:ext cx="3317217" cy="15497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спортивной инфраструктуры в муниципальных районах и городских округах ЧР в зависимости от социально-экономического потенциала муниципалитетов, в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инвестиционной активности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6324" y="2772801"/>
            <a:ext cx="3226935" cy="15497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стратегически верных управленческих решений по развитию спортивной отрасли на основе максимально достоверной информации в разрезе каждого населенного пункта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9464404" y="2469655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832104" y="2448561"/>
            <a:ext cx="10625328" cy="19289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595025" y="2126023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 СОЗДАНИЯ БД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475766" y="4781943"/>
            <a:ext cx="383974" cy="17647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4592795" y="4773305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7503977" y="4740396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07910" y="4690557"/>
            <a:ext cx="11437314" cy="74247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615726" y="1246282"/>
            <a:ext cx="8362995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35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создание единой информационной пространственной базы данных (на базе имеющегося Геоинформационного портала Чувашской Республики), отражающей развитие спортивной отрасли по всем направлениям в разрезе каждого населенного пункта ЧР</a:t>
            </a:r>
            <a:endParaRPr lang="ru-RU" sz="135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49219" y="88071"/>
            <a:ext cx="4205932" cy="1156406"/>
          </a:xfrm>
          <a:prstGeom prst="round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активно использовать опыт «ведущих» регионов по развитию информационных технологий (цифровые платформы «Спортивный советник», «Московское долголетие» г. Москва,  </a:t>
            </a:r>
            <a:endParaRPr lang="ru-RU" sz="12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мобильное </a:t>
            </a:r>
            <a:r>
              <a:rPr lang="ru-RU" sz="12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«Активный житель» Нижегородской области и т.д.)</a:t>
            </a:r>
            <a:endParaRPr lang="ru-RU" sz="12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60237" y="4442980"/>
            <a:ext cx="4287984" cy="2475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Предлагаемый состав базы данных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466469" y="5024001"/>
            <a:ext cx="2636626" cy="161041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 населенного 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пункта спортивными объектами, в 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спортивными площадками, их соответствие нормативным требованиям 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326881" y="5016209"/>
            <a:ext cx="2418344" cy="160562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ключевых показателей Стратегии развития спорта в разрезе муниципальных районов и городских округов 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7910" y="4975557"/>
            <a:ext cx="2719686" cy="1675675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об объектах спорта, расписание их работы, месторасположение в привязке к интерактивным картам, развиваемым видам спорта, тренерах, спортивных достижениях, стоимости услуг и т.д.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28817" y="5011418"/>
            <a:ext cx="2391488" cy="161041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региональный график 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ремонта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строительства спортивных объектов в разрезе населенных пунктов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трелка вниз 51"/>
          <p:cNvSpPr/>
          <p:nvPr/>
        </p:nvSpPr>
        <p:spPr>
          <a:xfrm>
            <a:off x="10315391" y="4738474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gualada celebra el Dia Mundial de l'Activitat Física amb ...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8146"/>
            <a:ext cx="7315200" cy="450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5442417"/>
            <a:ext cx="12192000" cy="14155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СТРАТЕГИЯ РАЗВИТИЯ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ФИЗИЧЕСКОЙ КУЛЬТУРЫ И СПОРТА В ЧУВАШСКОЙ РЕСПУБЛИКЕ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 2020-2024 годы)</a:t>
            </a:r>
          </a:p>
          <a:p>
            <a:endParaRPr lang="ru-RU" sz="2400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32" name="Picture 8" descr="Рост экспорта в Россию ударил по внутреннему рынку Кыргызстана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270" y="467124"/>
            <a:ext cx="1837404" cy="106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86969" y="38456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542148" y="632049"/>
            <a:ext cx="1862138" cy="558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2020-2024</a:t>
            </a:r>
          </a:p>
        </p:txBody>
      </p:sp>
    </p:spTree>
    <p:extLst>
      <p:ext uri="{BB962C8B-B14F-4D97-AF65-F5344CB8AC3E}">
        <p14:creationId xmlns:p14="http://schemas.microsoft.com/office/powerpoint/2010/main" val="52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728" y="5026028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770" y="3501453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маркируйте красный цвет вопроса 3d Иллюстрация штока - иллюстрации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23" y="1997460"/>
            <a:ext cx="407162" cy="40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ᐈ Картинки галочки значок, фото галочка | скачать на Depositphotos®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40" y="5204287"/>
            <a:ext cx="438983" cy="43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ᐈ Картинки галочки значок, фото галочка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945" y="2166298"/>
            <a:ext cx="457838" cy="45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-398068" y="363907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65225" y="636680"/>
            <a:ext cx="9324975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Ключевые показатели Стратегии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07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Watercolor Circle Paint Artistic - Free vector graphic on Pixaba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78" y="766878"/>
            <a:ext cx="1067684" cy="106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Акварель Круг Краска - Бесплатная векторная графика на Pixaba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136" y="3784612"/>
            <a:ext cx="1065864" cy="105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可愛いイラスト無料｜フレーム スパイラル 黄色 背景 − free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793" y="662342"/>
            <a:ext cx="1684758" cy="119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スパイラルフレームのイラスト4点を追加しました。｜イラストダウンロード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2" y="3913199"/>
            <a:ext cx="1598901" cy="112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Цветовой круг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07" y="2065722"/>
            <a:ext cx="1187342" cy="122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1572332" y="3973152"/>
            <a:ext cx="665760" cy="690709"/>
          </a:xfrm>
          <a:prstGeom prst="ellipse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02" y="752482"/>
            <a:ext cx="690994" cy="69099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388" y="747874"/>
            <a:ext cx="707863" cy="7078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068" y="3770159"/>
            <a:ext cx="683844" cy="6838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70" y="2232124"/>
            <a:ext cx="651576" cy="651576"/>
          </a:xfrm>
          <a:prstGeom prst="rect">
            <a:avLst/>
          </a:prstGeom>
        </p:spPr>
      </p:pic>
      <p:pic>
        <p:nvPicPr>
          <p:cNvPr id="3092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89" y="2282900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68662" y="1775974"/>
            <a:ext cx="119191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78,8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5164" y="2302807"/>
            <a:ext cx="909720" cy="216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515" y="1781951"/>
            <a:ext cx="1156525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79,8</a:t>
            </a:r>
            <a:r>
              <a:rPr lang="en-US" sz="3000" b="1" u="sng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4485" y="2248555"/>
            <a:ext cx="713370" cy="276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0692" y="2816515"/>
            <a:ext cx="3739768" cy="739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Уровень обеспеченности граждан спортивными сооружениями исходя из единовременной пропускной способности объектов спорта,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196717" y="2603994"/>
            <a:ext cx="3630743" cy="906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занимающихся по программам спортивной подготовки в организациях ведомственной принадлежности физической культуры и спорта,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7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739" y="3616888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/>
          <p:cNvSpPr/>
          <p:nvPr/>
        </p:nvSpPr>
        <p:spPr>
          <a:xfrm>
            <a:off x="4279487" y="3101839"/>
            <a:ext cx="1640326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38,3%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644790" y="3621770"/>
            <a:ext cx="909720" cy="171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934978" y="3095817"/>
            <a:ext cx="1640326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55,0%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449407" y="3519375"/>
            <a:ext cx="669061" cy="331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60419" y="4058536"/>
            <a:ext cx="3778717" cy="1294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граждан среднего возраста 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женщины </a:t>
            </a:r>
          </a:p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30-54 года; мужчины 30-59 лет), систематически занимающихся физической культурой и спортом, в общей численности граждан среднего возраста,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6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522" y="2101826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8272711" y="1631458"/>
            <a:ext cx="1419622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69,2%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527662" y="2154824"/>
            <a:ext cx="909720" cy="187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109188" y="1680555"/>
            <a:ext cx="1419622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100,0%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510865" y="2135003"/>
            <a:ext cx="669061" cy="263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65" y="5321560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245937" y="4814634"/>
            <a:ext cx="119191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81,4%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57656" y="5303662"/>
            <a:ext cx="909720" cy="241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967846" y="4843126"/>
            <a:ext cx="1257108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82,4%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203192" y="5310078"/>
            <a:ext cx="713370" cy="264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9" name="Picture 20" descr="Обслуживание 1С 24/7 от 5200 рублей в месяц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970" y="5142881"/>
            <a:ext cx="1573095" cy="4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Прямоугольник 79"/>
          <p:cNvSpPr/>
          <p:nvPr/>
        </p:nvSpPr>
        <p:spPr>
          <a:xfrm>
            <a:off x="8391048" y="4676242"/>
            <a:ext cx="1230081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12,5%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551228" y="5162821"/>
            <a:ext cx="909720" cy="257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0066697" y="4707921"/>
            <a:ext cx="1206661" cy="566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bg1">
                    <a:lumMod val="50000"/>
                  </a:schemeClr>
                </a:solidFill>
              </a:rPr>
              <a:t>25,0%</a:t>
            </a:r>
            <a:endParaRPr lang="ru-RU" sz="30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0370310" y="5207891"/>
            <a:ext cx="669061" cy="255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2024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8128065" y="5574467"/>
            <a:ext cx="3778717" cy="11738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 граждан старшего возраста (женщины </a:t>
            </a:r>
          </a:p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55-79 лет; мужчины 60-79 лет), систематически занимающихся физической культурой и спортом, в общей численности граждан старшего возраста,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5853" y="5775772"/>
            <a:ext cx="3778717" cy="908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Доля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</a:rPr>
              <a:t>детей и молодежи (возраст 3-29 лет), систематически занимающихся физической культурой и спортом, в общей численности детей и молодежи, %</a:t>
            </a:r>
            <a:endParaRPr lang="ru-RU" sz="1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062" y="205793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47421" y="1162403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52%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96671" y="4152510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80,3%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559600" y="932062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53%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555703" y="2480272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29,4%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569743" y="4096715"/>
            <a:ext cx="759906" cy="601199"/>
          </a:xfrm>
          <a:prstGeom prst="rect">
            <a:avLst/>
          </a:prstGeom>
          <a:noFill/>
          <a:ln w="952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РФ  10,6%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6" y="386966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Планируемые к достижению цели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Прямая соединительная линия 89"/>
          <p:cNvCxnSpPr/>
          <p:nvPr/>
        </p:nvCxnSpPr>
        <p:spPr>
          <a:xfrm>
            <a:off x="957452" y="794414"/>
            <a:ext cx="9324975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71148" y="5299493"/>
            <a:ext cx="8610596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             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Цифровизация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физической культуры и спорта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71149" y="989726"/>
            <a:ext cx="8610596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Обеспечение здоровья и активного долголетия жителей Чувашии через их     </a:t>
            </a:r>
          </a:p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вовлечение в систематические занятия физической культурой и спортом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1149" y="3676028"/>
            <a:ext cx="8610595" cy="12858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Создание централизованной системы управления и развития спортивной 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отрасли,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объединяющей государственные органы всех уровней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власти,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              муниципалитеты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, образовательные и спортивные государственные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              муниципальные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учреждения, общественные объединения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1149" y="2045570"/>
            <a:ext cx="8610595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Формирование на территории Чувашии современной спортивной 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инфраструктуры на принципах комплексного подхода к развитию 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территорий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9" name="Picture 2" descr="Syllabus Tuning Icon — Stock Vector © ahasoft #89914010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08" y="5427198"/>
            <a:ext cx="658990" cy="65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токовые векторные изображения Городской стадион вид сверху ...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09" y="2132882"/>
            <a:ext cx="739775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nteraction Design Icon Stock Illustration - Download Image Now ...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08" y="3884077"/>
            <a:ext cx="831081" cy="83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За здоровый образ жизни всем коллективом → Новости и статьи ...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78" y="989726"/>
            <a:ext cx="914498" cy="91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9957815" y="1383734"/>
            <a:ext cx="1812693" cy="971612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стратегические</a:t>
            </a:r>
            <a:endParaRPr lang="ru-RU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9518904" y="925129"/>
            <a:ext cx="301752" cy="2034841"/>
          </a:xfrm>
          <a:prstGeom prst="rightBrac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19642" y="4366378"/>
            <a:ext cx="1812693" cy="971612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тактические</a:t>
            </a:r>
            <a:endParaRPr lang="ru-RU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9518904" y="3702678"/>
            <a:ext cx="301752" cy="2476439"/>
          </a:xfrm>
          <a:prstGeom prst="rightBrac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98068" y="363907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40332" y="672025"/>
            <a:ext cx="9324975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Здоровье и активное долголетие жителей Чувашии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4454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062" y="205793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4952" y="4010538"/>
            <a:ext cx="11622024" cy="365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859535" y="771456"/>
            <a:ext cx="3734331" cy="920149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100%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бесплатных занятий для лиц старшего возраста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9534" y="1772915"/>
            <a:ext cx="3734331" cy="920149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рекомендаций по занятиям конкретными видами двигательной активности при прохождении диспансеризации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8056" y="2774375"/>
            <a:ext cx="4194596" cy="1174143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жителям, активно занимающимся спортом, скидок и бонусов на различные виды услуг в сфере культуры, спорта и иных развлекательных мероприятий (принцип мобильного приложения «Активный житель») - альтернатива Дням здоровья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963417" y="741882"/>
            <a:ext cx="3401568" cy="920149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Минспорта ЧР, СШОР и работодателей через отраслевые профсоюзы, популяризация отраслевых спартакиад между предприятиями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12202" y="1882470"/>
            <a:ext cx="3401568" cy="920149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поддержки для спортивных клубов в ВУЗах, техникумах, школах, в организациях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12202" y="2983784"/>
            <a:ext cx="3401568" cy="920149"/>
          </a:xfrm>
          <a:prstGeom prst="roundRect">
            <a:avLst/>
          </a:prstGeom>
          <a:solidFill>
            <a:srgbClr val="FFF2CC">
              <a:alpha val="56863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100% охвата детских садов и начальных классов школ республики проведением уроков физкультуры педагогами, имеющими специальное образование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4653390" y="1095211"/>
            <a:ext cx="3172215" cy="2266235"/>
          </a:xfrm>
          <a:prstGeom prst="leftRightArrow">
            <a:avLst>
              <a:gd name="adj1" fmla="val 85376"/>
              <a:gd name="adj2" fmla="val 41527"/>
            </a:avLst>
          </a:pr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мотивация жителей Чувашии к систематическим занятиям физической культурой спортом</a:t>
            </a:r>
            <a:endParaRPr lang="ru-RU" sz="1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7685" y="4183241"/>
            <a:ext cx="3934968" cy="6931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норм оплаты питания и проживания участников официальных соревнований (с учетом опыта регионов)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7684" y="5006819"/>
            <a:ext cx="3934968" cy="7447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стипендий Главы Чувашской Республики спортсменам спортивных сборных команд РФ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109773" y="4183241"/>
            <a:ext cx="3255212" cy="900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механизма дополнительного субсидирования процентов по льготной сельской ипотеке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07684" y="5881994"/>
            <a:ext cx="3934968" cy="9201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Доведение заработной платы тренеров до уровня «средней по экономике» за счет введения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доп.надбавок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 наставничество, золотой знак отличия ГТО и т.д.)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09773" y="5570638"/>
            <a:ext cx="3255212" cy="9736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первоначального взноса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(10% - 300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т.р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за счет средств работодателей </a:t>
            </a:r>
            <a:r>
              <a:rPr lang="ru-RU" sz="13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(муниципалитеты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Двойная стрелка влево/вправо 41"/>
          <p:cNvSpPr/>
          <p:nvPr/>
        </p:nvSpPr>
        <p:spPr>
          <a:xfrm>
            <a:off x="4719623" y="4231470"/>
            <a:ext cx="3046458" cy="2312830"/>
          </a:xfrm>
          <a:prstGeom prst="leftRightArrow">
            <a:avLst>
              <a:gd name="adj1" fmla="val 85376"/>
              <a:gd name="adj2" fmla="val 4152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системы мотивации спортсменов, тренерского состава и молодых специалистов в спортивной отрасли</a:t>
            </a:r>
            <a:endParaRPr lang="ru-RU" sz="1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люс 42"/>
          <p:cNvSpPr/>
          <p:nvPr/>
        </p:nvSpPr>
        <p:spPr>
          <a:xfrm>
            <a:off x="9483888" y="5083573"/>
            <a:ext cx="451429" cy="490787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22" name="Прямоугольник 21"/>
          <p:cNvSpPr/>
          <p:nvPr/>
        </p:nvSpPr>
        <p:spPr>
          <a:xfrm>
            <a:off x="212202" y="2044688"/>
            <a:ext cx="4154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1)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466" y="5083573"/>
            <a:ext cx="415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2)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7254" y="122626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Спортивная инфраструктура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845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203575" y="181895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076324" y="809625"/>
            <a:ext cx="10086976" cy="8323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882657" y="1075126"/>
            <a:ext cx="5959" cy="329038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550799" y="1287678"/>
            <a:ext cx="2144395" cy="147457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78,8%</a:t>
            </a:r>
            <a:endParaRPr lang="ru-RU" sz="30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обеспеченность населения спортивными объектами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798" y="2890934"/>
            <a:ext cx="2144395" cy="147457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75,6%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эффективность использования спортивной инфраструктуры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229828" y="2190056"/>
            <a:ext cx="410049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229035" y="2158146"/>
            <a:ext cx="410049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079993" y="2490167"/>
            <a:ext cx="2698364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уровень финансирования развития спортивной инфраструктуры за счет средств федерального бюджета и имеющихся механизмов частного государственного партнерства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16525" y="2478809"/>
            <a:ext cx="2698364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Неудовлетворительное состояние имеющихся спортивных объектов, построенных в т.н. советский период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03574" y="2478809"/>
            <a:ext cx="2444737" cy="154975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Слабая обеспеченность спортивными площадками городских и сельских населенных пунктов, их несоответствие нормативным требованиям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10319241" y="2180761"/>
            <a:ext cx="410049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3066415" y="2117874"/>
            <a:ext cx="8782847" cy="4027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6243238" y="1813073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ПРОБЛЕМЫ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993447" y="4731528"/>
            <a:ext cx="3122378" cy="1974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имеющихся программах развития спортивной инфраструктуры на принципах ГЧП (например: программа Сбербанка по строительству в регионах модульных спортивных залов (Республика Крым)); программа Федерации спортивной гимнастики по переоснащению школ гимнастическим оборудованием (Волгоградская область) 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43238" y="4781365"/>
            <a:ext cx="2526773" cy="19388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приоритетного выделения бюджетных средств на приведение в нормативное состояние имеющихся спортивных объектов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69996" y="4786714"/>
            <a:ext cx="2526773" cy="19388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на региональном уровне минимально необходимых социальных нормативов обеспеченности населения спортивной инфраструктурой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1555413" y="4509592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4476857" y="4485995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10401299" y="4471958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9996" y="4449344"/>
            <a:ext cx="11434389" cy="29143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6243238" y="4135108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ПУТИ РЕШЕНИЯ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62083" y="913198"/>
            <a:ext cx="8034542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создание в Чувашии современной спортивной инфраструктуры, отвечающей запросам профессиональных спортсменов и жителей республики всех возрастных категорий  </a:t>
            </a:r>
            <a:endParaRPr lang="ru-RU" sz="14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405457" y="4766739"/>
            <a:ext cx="2526773" cy="19388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Единого регионального графика 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ремонта и строительства спортивных объектов в разрезе населенных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пунктов, исходя из утвержденных нормативов обеспеченности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7398301" y="4485995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5035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47742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Детский оздоровительный отдых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441" y="95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371305" y="92032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076324" y="817948"/>
            <a:ext cx="9324975" cy="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137206" y="1071998"/>
            <a:ext cx="15621" cy="5420718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85734" y="1572227"/>
            <a:ext cx="2810383" cy="2257258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Расположен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на левом берегу реки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Волга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 сосновом бору в 25 км от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    г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. Чебоксары, речного порта - в 3 км. </a:t>
            </a:r>
          </a:p>
          <a:p>
            <a:pPr lvl="0"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Отдыхают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по 150 детей в 3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смены. Имеется 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инфраструктура для занятий физической культурой и спортом: крытый бассейн, стадион, тренажерный зал,  волейбольные, футбольные  площадки, беговая дорожка и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</a:rPr>
              <a:t>лыжероллерная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трасса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183" y="4711848"/>
            <a:ext cx="2979893" cy="1966110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Расположен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 Сотниковском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лесничестве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Мариинско-Посадского района, в 65 километрах от 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г. Чебоксары. Отдыхают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 4 смены по 500 детей.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Для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активного досуга имеются спортивные площадки для игр: волейбол, баскетбол, футбол, мини-футбол, настольный теннис,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бадминтон.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Имеется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оборудованный песчаный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пляж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2" descr="ФОЦ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0" y="847658"/>
            <a:ext cx="2133600" cy="70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beliekamni.ru/assets/templates/belkamni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8" y="3543798"/>
            <a:ext cx="1668943" cy="116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94357" y="3871924"/>
            <a:ext cx="1290051" cy="43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i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Adobe Arabic" panose="02040503050201020203" pitchFamily="18" charset="-78"/>
              </a:rPr>
              <a:t>Белые камни</a:t>
            </a:r>
            <a:endParaRPr lang="ru-RU" sz="1700" i="1" dirty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  <a:cs typeface="Adobe Arabic" panose="02040503050201020203" pitchFamily="18" charset="-7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371305" y="920326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5095846" y="2203910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9497629" y="2174293"/>
            <a:ext cx="383974" cy="259570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26229" y="2491854"/>
            <a:ext cx="2526773" cy="86023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круглогодичной загруженности центров 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024446" y="2502091"/>
            <a:ext cx="2526773" cy="860234"/>
          </a:xfrm>
          <a:prstGeom prst="roundRect">
            <a:avLst/>
          </a:prstGeom>
          <a:noFill/>
          <a:ln w="190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Устаревшая материально-техническая база центров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3234145" y="2142849"/>
            <a:ext cx="8782847" cy="4027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6410968" y="1838049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ПРОБЛЕМЫ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058737" y="4307487"/>
            <a:ext cx="2958256" cy="23127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Планов модернизации физкультурно-оздоровительных центров, предусматривающих разработку ПСД, проведение реконструкции и капитального ремонта имущественных комплексов, оснащение современным оборудованием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34307" y="4336814"/>
            <a:ext cx="2581105" cy="22325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Стратегий развития физкультурно-оздоровительных центров, предусматривающих расширение видов услуг по организации детского и семейного отдыха в круглогодичном режиме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69653" y="4365312"/>
            <a:ext cx="2581105" cy="22000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приоритетного использования базы ФОЦ при проведении учебно-тренировочных сборов региональных спортивных команд  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4338331" y="4085659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7240064" y="4059692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10345878" y="4041413"/>
            <a:ext cx="383974" cy="259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3289268" y="4025303"/>
            <a:ext cx="8782847" cy="40273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410968" y="3711068"/>
            <a:ext cx="2352188" cy="2368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ПУТИ РЕШЕНИЯ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29812" y="938174"/>
            <a:ext cx="8181137" cy="822474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Физкультурно-оздоровительные центры способны (при обновлении материально-технической базы) обеспечить проведение спортивных сборов для всех спортсменов  </a:t>
            </a: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Чувашии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3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исключением, когда необходимы специальные климатические условия)</a:t>
            </a:r>
            <a:endParaRPr lang="ru-RU" sz="13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1181100" y="596316"/>
            <a:ext cx="9761906" cy="99009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38127" y="849402"/>
            <a:ext cx="8775831" cy="822303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ЗАДАЧА – эффективное использование бюджетных средств по всем направлениям отраслевых государственных программ и региональных проектов для развития спортивной инфраструктуры на принципах комплексного развития территорий  </a:t>
            </a:r>
            <a:endParaRPr lang="ru-RU" sz="15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28147" y="4823205"/>
            <a:ext cx="3508310" cy="143129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Обустройство спортивных площадок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программам «инициативного бюджетирования» и «формирования комфортной городской среды» по типовым проектам, сформированным Минстроем Чувашии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628141" y="4812220"/>
            <a:ext cx="4220385" cy="14422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Обустройство школьных стадионов и близлежащих территорий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ФОКов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программы благоустройства дворовых территорий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3704" y="5088554"/>
            <a:ext cx="1724957" cy="9376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возможного взаимодействия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039100" y="2283711"/>
            <a:ext cx="3319517" cy="1880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единого каталога типовых малобюджетных многофункциональных спортивных объектов, спортивных площадок, обязательных к использованию в рамках всех имеющихся отраслевых  программ (аналогично принципу использований типовой проектной документации)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62923" y="4838120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800000"/>
                </a:solidFill>
              </a:rPr>
              <a:t>1)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64980" y="4838120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</a:rPr>
              <a:t>2</a:t>
            </a:r>
            <a:r>
              <a:rPr lang="ru-RU" sz="2200" b="1" dirty="0" smtClean="0">
                <a:solidFill>
                  <a:srgbClr val="800000"/>
                </a:solidFill>
              </a:rPr>
              <a:t>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2444173" y="1993485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101738" y="5396129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Стрелка вправо 41"/>
          <p:cNvSpPr/>
          <p:nvPr/>
        </p:nvSpPr>
        <p:spPr>
          <a:xfrm>
            <a:off x="6710848" y="5356996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4" name="Стрелка вниз 43"/>
          <p:cNvSpPr/>
          <p:nvPr/>
        </p:nvSpPr>
        <p:spPr>
          <a:xfrm>
            <a:off x="6034056" y="1974907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6324" y="-2568"/>
            <a:ext cx="9318389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с органами власти Чувашии по развитию спортивной инфраструктуры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8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0" y="1626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1438937" y="2291533"/>
            <a:ext cx="2526773" cy="1880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Синхронизация имеющихся мероприятий отраслевых государственных программ и региональных проектов, их комплексная реализация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9506871" y="1974907"/>
            <a:ext cx="383974" cy="25957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344481" y="1944434"/>
            <a:ext cx="9763126" cy="1616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4962657" y="2283711"/>
            <a:ext cx="2526773" cy="18800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механизма обязательного формирования комплексных спортивных общественных пространств при благоустройстве территорий и строительстве новых микрорайонов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210810" y="4327857"/>
            <a:ext cx="11637716" cy="27390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2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5697987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с муниципалитетами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3" name="AutoShape 8" descr="https://www.dailynews.com/wp-content/uploads/migration/2016/201601/LOCAL1_160129628_AR_0_ZJUQPCIJEYAY.jpg?w=1024&amp;amp;h=670"/>
          <p:cNvSpPr>
            <a:spLocks noChangeAspect="1" noChangeArrowheads="1"/>
          </p:cNvSpPr>
          <p:nvPr/>
        </p:nvSpPr>
        <p:spPr bwMode="auto">
          <a:xfrm>
            <a:off x="3427611" y="12813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712532" y="809625"/>
            <a:ext cx="6051346" cy="17574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14736" y="1281363"/>
            <a:ext cx="8496300" cy="822303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ЗАДАЧА – приоритетное отношение к сфере физической культуры и спорта, обеспечение всем категориям населения равных условий для занятий физкультурой и спортом</a:t>
            </a:r>
            <a:endParaRPr lang="ru-RU" sz="15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010473" y="2106769"/>
            <a:ext cx="504825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54576" y="3579598"/>
            <a:ext cx="3508310" cy="10578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в каждом муниципалитете отдельного структурного подразделения по развитию спорта </a:t>
            </a:r>
            <a:r>
              <a:rPr lang="ru-RU" sz="13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возложения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непрофильных функций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823126" y="3492024"/>
            <a:ext cx="4220385" cy="11337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«рабочих» муниципальных программ по развитию физической культуры и спорта, адаптированных под конкретные территории с учетом сложившихся традиций и потребностей населения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25431" y="3666390"/>
            <a:ext cx="1731837" cy="9376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для муниципалитетов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316736" y="4908756"/>
            <a:ext cx="5457575" cy="16292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районах Чувашии вопросы спорта курируют специалисты различных структурных подразделений наряду с другими функциями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Структурные подразделения по спорту созданы в администрациях всех городских округов (Алатырь, Канаш, Новочебоксарск, Чебоксары, Шумерля) и 7 районах (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Вурнарский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Канашский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Красночетайский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Моргаушский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Порецкий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Урмарский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Шумерлинский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</a:t>
            </a:r>
            <a:endParaRPr lang="ru-RU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62384" y="3450947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800000"/>
                </a:solidFill>
              </a:rPr>
              <a:t>1)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89795" y="3376723"/>
            <a:ext cx="429208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</a:rPr>
              <a:t>2</a:t>
            </a:r>
            <a:r>
              <a:rPr lang="ru-RU" sz="2200" b="1" dirty="0" smtClean="0">
                <a:solidFill>
                  <a:srgbClr val="800000"/>
                </a:solidFill>
              </a:rPr>
              <a:t>)</a:t>
            </a: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045523" y="4636310"/>
            <a:ext cx="383974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022856" y="3937031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Стрелка вправо 41"/>
          <p:cNvSpPr/>
          <p:nvPr/>
        </p:nvSpPr>
        <p:spPr>
          <a:xfrm>
            <a:off x="6883128" y="3972399"/>
            <a:ext cx="554132" cy="243748"/>
          </a:xfrm>
          <a:prstGeom prst="right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029682" y="4929262"/>
            <a:ext cx="5064808" cy="16086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Принятые муниципальные программы носят формальный подход и «шаблонный характер» при практически полном отсутствии х финансирования:</a:t>
            </a:r>
          </a:p>
          <a:p>
            <a:pPr marL="171450" indent="-171450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 – вклад муниципалитетов в Госпрограмму ЧР по спорту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1,7%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объема финансирования</a:t>
            </a:r>
          </a:p>
          <a:p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1,3%</a:t>
            </a:r>
            <a:endParaRPr lang="ru-RU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9741332" y="4649186"/>
            <a:ext cx="383974" cy="25957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2532" y="2389912"/>
            <a:ext cx="11033827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Минспорта Чувашии со всеми муниципалитетами Соглашений о реализации Государственной программы ЧР по развитию физической культуры и спорта с закреплением конкретных измеримых показателей результативности для «муниципалов», позволяющих объективно оценить эффективность муниципальной политики по развитию спорта, достижение которых будет «увязано» с объемами регионального финансирования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774311" y="200629"/>
            <a:ext cx="4972049" cy="7772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основная работа в спортивной сфере идет именно на местах: в каждом муниципалитете, в каждом районе, в каждом дворе и каждый день</a:t>
            </a:r>
            <a:endParaRPr lang="ru-RU" sz="13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Support The Work Of Salt Light - Красный Восклицательный Знак P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630586" y="110631"/>
            <a:ext cx="463904" cy="90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авая фигурная скобка 1"/>
          <p:cNvSpPr/>
          <p:nvPr/>
        </p:nvSpPr>
        <p:spPr>
          <a:xfrm>
            <a:off x="10373876" y="5783355"/>
            <a:ext cx="137160" cy="675155"/>
          </a:xfrm>
          <a:prstGeom prst="rightBrac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511036" y="5868486"/>
            <a:ext cx="1313716" cy="504892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5%</a:t>
            </a:r>
            <a:endParaRPr lang="ru-RU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671048" y="5921280"/>
            <a:ext cx="0" cy="4020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5400000">
            <a:off x="-386969" y="372530"/>
            <a:ext cx="1850259" cy="1076327"/>
          </a:xfrm>
          <a:prstGeom prst="triangle">
            <a:avLst>
              <a:gd name="adj" fmla="val 2782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6324" y="167848"/>
            <a:ext cx="9639301" cy="572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с подведомственными организациями 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Минспорта Чувашии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V="1">
            <a:off x="712532" y="740547"/>
            <a:ext cx="10003093" cy="86652"/>
          </a:xfrm>
          <a:prstGeom prst="line">
            <a:avLst/>
          </a:prstGeom>
          <a:ln w="158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-5" y="264438"/>
            <a:ext cx="470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4" name="Picture 2" descr="Министерство физической культуры и спорта Чувашской Респуб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6" y="1226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 flipH="1">
            <a:off x="2872994" y="1075126"/>
            <a:ext cx="15621" cy="5420718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526224" y="1313246"/>
            <a:ext cx="2144395" cy="1554791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ЦСП</a:t>
            </a:r>
          </a:p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СШОР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26223" y="3048199"/>
            <a:ext cx="2144395" cy="147457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52 </a:t>
            </a:r>
            <a:endParaRPr lang="ru-RU" sz="3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вида спорта,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26223" y="4784591"/>
            <a:ext cx="2144395" cy="147457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sz="3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 </a:t>
            </a:r>
          </a:p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базовых</a:t>
            </a:r>
          </a:p>
          <a:p>
            <a:pPr algn="ctr"/>
            <a:endParaRPr lang="ru-RU" sz="3000" b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90989" y="1337545"/>
            <a:ext cx="8571227" cy="80502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lnSpc>
                <a:spcPct val="120000"/>
              </a:lnSpc>
              <a:defRPr/>
            </a:pPr>
            <a:r>
              <a:rPr lang="ru-RU" sz="15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создание организационной структуры спортивной отрасли, объединяющей все уровни власти, муниципалитеты, образовательные и спортивные государственные и муниципальные учреждения, общественные объединения</a:t>
            </a:r>
            <a:endParaRPr lang="ru-RU" sz="14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7144119" y="2160529"/>
            <a:ext cx="449366" cy="22343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098236" y="2436545"/>
            <a:ext cx="8571227" cy="1275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за подведомственными организациями Минспорта Чувашии функций по организации работы по 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базовых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спорта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 каждом муниципальном районе, включающей в себя методическое сопровождение деятельности муниципалитетов по организации и проведению спортивных соревнований, выявлению талантливых молодых спортсменов, формированию спортивного резерва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4103471" y="4014080"/>
            <a:ext cx="369866" cy="2438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7231807" y="3991465"/>
            <a:ext cx="369866" cy="2438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228281" y="4323486"/>
            <a:ext cx="2644196" cy="22810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механизма премирования руководителей СШОР за выполнение показателей результативности работы по развитию спорта в муниципальных районах</a:t>
            </a:r>
            <a:endParaRPr lang="ru-RU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164813" y="4312127"/>
            <a:ext cx="2644196" cy="22943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Центра спортивной подготовки в качестве головной организации, курирующей работу СШОР по развитию спорта в муниципалитетах, а также по организации и проведению официальных спортивных мероприятий</a:t>
            </a:r>
            <a:endParaRPr lang="ru-RU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098236" y="4312127"/>
            <a:ext cx="2644196" cy="229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трехсторонних соглашений (Минспорт ЧР, муниципалитет, СШОР)  о развитии в Чувашии конкретных видов спорта с установлением конкретных измеримых показателей результативности оценки проводимой работы</a:t>
            </a:r>
            <a:endParaRPr lang="ru-RU" sz="13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трелка вниз 53"/>
          <p:cNvSpPr/>
          <p:nvPr/>
        </p:nvSpPr>
        <p:spPr>
          <a:xfrm>
            <a:off x="10322013" y="4014080"/>
            <a:ext cx="369866" cy="2438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044" tIns="45523" rIns="91044" bIns="45523" anchor="ctr"/>
          <a:lstStyle/>
          <a:p>
            <a:pPr algn="ctr"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997352" y="3969538"/>
            <a:ext cx="8956524" cy="21927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3929</TotalTime>
  <Words>1506</Words>
  <Application>Microsoft Office PowerPoint</Application>
  <PresentationFormat>Широкоэкранный</PresentationFormat>
  <Paragraphs>167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Adobe Arabic</vt:lpstr>
      <vt:lpstr>Arial</vt:lpstr>
      <vt:lpstr>Arial Narrow</vt:lpstr>
      <vt:lpstr>Calibri</vt:lpstr>
      <vt:lpstr>Calibri Light</vt:lpstr>
      <vt:lpstr>Monotype Corsiva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Минспорт ЧР Головин Игорь</dc:creator>
  <cp:lastModifiedBy>Минспорт ЧР Головин Игорь</cp:lastModifiedBy>
  <cp:revision>185</cp:revision>
  <cp:lastPrinted>2020-04-16T09:27:32Z</cp:lastPrinted>
  <dcterms:created xsi:type="dcterms:W3CDTF">2020-04-06T14:43:45Z</dcterms:created>
  <dcterms:modified xsi:type="dcterms:W3CDTF">2020-04-17T14:12:52Z</dcterms:modified>
</cp:coreProperties>
</file>