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18" r:id="rId3"/>
    <p:sldId id="338" r:id="rId4"/>
    <p:sldId id="348" r:id="rId5"/>
    <p:sldId id="351" r:id="rId6"/>
    <p:sldId id="349" r:id="rId7"/>
    <p:sldId id="350" r:id="rId8"/>
    <p:sldId id="345" r:id="rId9"/>
    <p:sldId id="334" r:id="rId10"/>
    <p:sldId id="337" r:id="rId11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2880F"/>
    <a:srgbClr val="D7FFB3"/>
    <a:srgbClr val="E5BB09"/>
    <a:srgbClr val="D31F46"/>
    <a:srgbClr val="CCECFF"/>
    <a:srgbClr val="7FCB55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508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10"/>
      <c:depthPercent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749367504312575E-2"/>
          <c:y val="3.7607858386105385E-2"/>
          <c:w val="0.68849795172395556"/>
          <c:h val="0.86852071992000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Проверок 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668043952984313E-3"/>
                  <c:y val="-2.3515905640114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500206592947697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333608790596859E-2"/>
                  <c:y val="4.7031811280228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0836306133494811E-3"/>
                  <c:y val="-9.4062316284538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Проверки, в которых выявлены нарушения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50156058064755E-3"/>
                  <c:y val="-9.4066019525337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334745552847135E-3"/>
                  <c:y val="-2.1164206326061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169076917722618E-3"/>
                  <c:y val="-2.35159056401141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333608790596859E-2"/>
                  <c:y val="-9.406362256045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 нарушений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333630055600843E-3"/>
                  <c:y val="-1.1757789535567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667260111201686E-3"/>
                  <c:y val="-2.5867136978248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33630055600856E-3"/>
                  <c:y val="-9.4062316284538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9.4062316284538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полугодие 2019 года</c:v>
                </c:pt>
                <c:pt idx="1">
                  <c:v>1 полугодие 2020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3927552"/>
        <c:axId val="65344000"/>
        <c:axId val="0"/>
      </c:bar3DChart>
      <c:catAx>
        <c:axId val="4392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chemeClr val="tx2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65344000"/>
        <c:crosses val="autoZero"/>
        <c:auto val="1"/>
        <c:lblAlgn val="ctr"/>
        <c:lblOffset val="100"/>
        <c:noMultiLvlLbl val="0"/>
      </c:catAx>
      <c:valAx>
        <c:axId val="65344000"/>
        <c:scaling>
          <c:orientation val="minMax"/>
          <c:max val="1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3927552"/>
        <c:crosses val="autoZero"/>
        <c:crossBetween val="between"/>
        <c:majorUnit val="5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69055998573426736"/>
          <c:y val="0.17556929503530366"/>
          <c:w val="0.28252314002151002"/>
          <c:h val="0.49365827510997745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+mn-lt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3424980361352"/>
          <c:y val="7.2724459187074458E-2"/>
          <c:w val="0.80178065330207648"/>
          <c:h val="0.642908129255479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accent1"/>
              </a:solidFill>
            </a:ln>
          </c:spPr>
          <c:explosion val="7"/>
          <c:dPt>
            <c:idx val="0"/>
            <c:bubble3D val="0"/>
            <c:explosion val="3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bubble3D val="0"/>
            <c:explosion val="3"/>
            <c:spPr>
              <a:solidFill>
                <a:srgbClr val="FFC000"/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explosion val="4"/>
          </c:dPt>
          <c:dLbls>
            <c:dLbl>
              <c:idx val="0"/>
              <c:layout>
                <c:manualLayout>
                  <c:x val="-0.21998428908091136"/>
                  <c:y val="2.6211373339470219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2 </a:t>
                    </a:r>
                    <a:r>
                      <a:rPr lang="ru-RU" sz="1400" dirty="0" smtClean="0"/>
                      <a:t>(50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0.20430652374266256"/>
                  <c:y val="-0.13343517386957005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 </a:t>
                    </a:r>
                    <a:r>
                      <a:rPr lang="en-US" sz="1400" dirty="0" smtClean="0"/>
                      <a:t>(</a:t>
                    </a:r>
                    <a:r>
                      <a:rPr lang="ru-RU" sz="1400" dirty="0" smtClean="0"/>
                      <a:t>25</a:t>
                    </a:r>
                    <a:r>
                      <a:rPr lang="en-US" sz="1400" dirty="0" smtClean="0"/>
                      <a:t>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0.2033180966283378"/>
                  <c:y val="0.1276669655752535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 (25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)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</c:dLbls>
          <c:cat>
            <c:strRef>
              <c:f>Лист1!$A$2:$A$4</c:f>
              <c:strCache>
                <c:ptCount val="3"/>
                <c:pt idx="0">
                  <c:v>Водоснабжение, водоотведение</c:v>
                </c:pt>
                <c:pt idx="1">
                  <c:v>Техосмотр ТС</c:v>
                </c:pt>
                <c:pt idx="2">
                  <c:v>Электрическая энергия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360" b="1" baseline="0">
                <a:solidFill>
                  <a:schemeClr val="tx2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60" b="1" baseline="0">
                <a:solidFill>
                  <a:schemeClr val="tx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4464412294103457"/>
          <c:y val="0.77386004729633229"/>
          <c:w val="0.76098669520198425"/>
          <c:h val="0.14047486787182376"/>
        </c:manualLayout>
      </c:layout>
      <c:overlay val="0"/>
      <c:txPr>
        <a:bodyPr/>
        <a:lstStyle/>
        <a:p>
          <a:pPr>
            <a:defRPr sz="1360" b="1" baseline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2019 г.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explosion val="2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2"/>
                </a:solidFill>
              </a:ln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bubble3D val="0"/>
            <c:explosion val="9"/>
            <c:spPr>
              <a:solidFill>
                <a:schemeClr val="accent6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bubble3D val="0"/>
            <c:spPr>
              <a:solidFill>
                <a:schemeClr val="accent3"/>
              </a:solidFill>
              <a:ln>
                <a:solidFill>
                  <a:schemeClr val="tx2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4" dirty="0" smtClean="0"/>
                      <a:t>2 (29%)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4" dirty="0" smtClean="0"/>
                      <a:t>3</a:t>
                    </a:r>
                    <a:r>
                      <a:rPr lang="ru-RU" sz="1404" baseline="0" dirty="0" smtClean="0"/>
                      <a:t> (43%)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824858223657294"/>
                  <c:y val="5.4531087636628346E-2"/>
                </c:manualLayout>
              </c:layout>
              <c:tx>
                <c:rich>
                  <a:bodyPr/>
                  <a:lstStyle/>
                  <a:p>
                    <a:r>
                      <a:rPr lang="en-US" sz="1404" dirty="0" smtClean="0"/>
                      <a:t>1</a:t>
                    </a:r>
                    <a:r>
                      <a:rPr lang="ru-RU" sz="1404" dirty="0" smtClean="0"/>
                      <a:t> (14%)</a:t>
                    </a:r>
                    <a:endParaRPr lang="en-US" sz="16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4" smtClean="0"/>
                      <a:t>1</a:t>
                    </a:r>
                    <a:r>
                      <a:rPr lang="ru-RU" sz="1404" smtClean="0"/>
                      <a:t> (14%)</a:t>
                    </a:r>
                    <a:endParaRPr lang="ru-RU" smtClean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4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Теплоснабжение</c:v>
                </c:pt>
                <c:pt idx="1">
                  <c:v>Электрическая энергия</c:v>
                </c:pt>
                <c:pt idx="2">
                  <c:v>ТКО</c:v>
                </c:pt>
                <c:pt idx="3">
                  <c:v>Общественное питание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65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364" b="1">
                <a:solidFill>
                  <a:schemeClr val="tx2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64" b="1">
                <a:solidFill>
                  <a:schemeClr val="tx2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64" b="1">
                <a:solidFill>
                  <a:schemeClr val="tx2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60" b="1">
                <a:solidFill>
                  <a:schemeClr val="tx2"/>
                </a:solidFill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b="1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535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472767459091534E-2"/>
          <c:y val="0.10943239862686861"/>
          <c:w val="0.72186766127918223"/>
          <c:h val="0.511598992743122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2019 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7.5765379974451668E-3"/>
                  <c:y val="-1.119664100769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28379573137999E-3"/>
                  <c:y val="-2.23932820153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925693597069443E-3"/>
                  <c:y val="-1.3995801259622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69608418859155E-2"/>
                  <c:y val="-8.39858278736851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7848536399926356E-3"/>
                  <c:y val="-5.1323804333440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нарушение стандартов раскрытия информации</c:v>
                </c:pt>
                <c:pt idx="1">
                  <c:v>завышение цен (тарифов)</c:v>
                </c:pt>
                <c:pt idx="2">
                  <c:v>занижение цен (тарифов)</c:v>
                </c:pt>
                <c:pt idx="3">
                  <c:v>непредоставления сведений </c:v>
                </c:pt>
                <c:pt idx="4">
                  <c:v> отсутствие раздельного учета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2020 года</c:v>
                </c:pt>
              </c:strCache>
            </c:strRef>
          </c:tx>
          <c:spPr>
            <a:ln w="9525"/>
          </c:spPr>
          <c:invertIfNegative val="0"/>
          <c:dLbls>
            <c:dLbl>
              <c:idx val="0"/>
              <c:layout>
                <c:manualLayout>
                  <c:x val="7.9747560666543638E-3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290575167788026E-3"/>
                  <c:y val="-1.3996021665941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784888017930339E-3"/>
                  <c:y val="-2.23932820153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980722253259234E-3"/>
                  <c:y val="-2.23932820153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49E-3"/>
                  <c:y val="-2.4891101431238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нарушение стандартов раскрытия информации</c:v>
                </c:pt>
                <c:pt idx="1">
                  <c:v>завышение цен (тарифов)</c:v>
                </c:pt>
                <c:pt idx="2">
                  <c:v>занижение цен (тарифов)</c:v>
                </c:pt>
                <c:pt idx="3">
                  <c:v>непредоставления сведений </c:v>
                </c:pt>
                <c:pt idx="4">
                  <c:v> отсутствие раздельного учета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766208"/>
        <c:axId val="134291456"/>
        <c:axId val="0"/>
      </c:bar3DChart>
      <c:catAx>
        <c:axId val="60766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 baseline="0"/>
            </a:pPr>
            <a:endParaRPr lang="ru-RU"/>
          </a:p>
        </c:txPr>
        <c:crossAx val="134291456"/>
        <c:crosses val="autoZero"/>
        <c:auto val="1"/>
        <c:lblAlgn val="ctr"/>
        <c:lblOffset val="100"/>
        <c:noMultiLvlLbl val="0"/>
      </c:catAx>
      <c:valAx>
        <c:axId val="134291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076620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baseline="0"/>
            </a:pPr>
            <a:endParaRPr lang="ru-RU"/>
          </a:p>
        </c:txPr>
      </c:legendEntry>
      <c:layout>
        <c:manualLayout>
          <c:xMode val="edge"/>
          <c:yMode val="edge"/>
          <c:x val="0.76286271646754467"/>
          <c:y val="0.25378046428591106"/>
          <c:w val="0.21898547220243503"/>
          <c:h val="0.62552393337116963"/>
        </c:manualLayout>
      </c:layout>
      <c:overlay val="0"/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63E-2"/>
          <c:y val="2.6945308545964181E-2"/>
          <c:w val="0.68755197103396715"/>
          <c:h val="0.818666174437408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административных дел с назначением наказания (штрафа)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Всего рассмотрено 57 дел</c:v>
                </c:pt>
                <c:pt idx="1">
                  <c:v>в т.ч. в рамках проверок</c:v>
                </c:pt>
                <c:pt idx="2">
                  <c:v>Всего рассмотрено 31 дело</c:v>
                </c:pt>
                <c:pt idx="3">
                  <c:v>в т.ч. в рамках проверок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3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прекращенных административных дел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Всего рассмотрено 57 дел</c:v>
                </c:pt>
                <c:pt idx="1">
                  <c:v>в т.ч. в рамках проверок</c:v>
                </c:pt>
                <c:pt idx="2">
                  <c:v>Всего рассмотрено 31 дело</c:v>
                </c:pt>
                <c:pt idx="3">
                  <c:v>в т.ч. в рамках проверок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</c:v>
                </c:pt>
                <c:pt idx="1">
                  <c:v>10</c:v>
                </c:pt>
                <c:pt idx="2">
                  <c:v>20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4471168"/>
        <c:axId val="134293760"/>
        <c:axId val="0"/>
      </c:bar3DChart>
      <c:catAx>
        <c:axId val="13447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2"/>
                </a:solidFill>
                <a:latin typeface="+mn-lt"/>
                <a:cs typeface="Arial" pitchFamily="34" charset="0"/>
              </a:defRPr>
            </a:pPr>
            <a:endParaRPr lang="ru-RU"/>
          </a:p>
        </c:txPr>
        <c:crossAx val="134293760"/>
        <c:crosses val="autoZero"/>
        <c:auto val="1"/>
        <c:lblAlgn val="ctr"/>
        <c:lblOffset val="100"/>
        <c:noMultiLvlLbl val="0"/>
      </c:catAx>
      <c:valAx>
        <c:axId val="134293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471168"/>
        <c:crosses val="autoZero"/>
        <c:crossBetween val="between"/>
      </c:valAx>
      <c:spPr>
        <a:noFill/>
        <a:ln w="2539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rgbClr val="C00000"/>
                </a:solidFill>
                <a:latin typeface="+mn-lt"/>
                <a:cs typeface="Arial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solidFill>
                  <a:srgbClr val="C00000"/>
                </a:solidFill>
                <a:latin typeface="+mn-lt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07985859369292"/>
          <c:y val="0.15059357964869777"/>
          <c:w val="0.30912880001348864"/>
          <c:h val="0.25930565497494629"/>
        </c:manualLayout>
      </c:layout>
      <c:overlay val="0"/>
      <c:txPr>
        <a:bodyPr/>
        <a:lstStyle/>
        <a:p>
          <a:pPr>
            <a:defRPr sz="1600" b="1">
              <a:solidFill>
                <a:srgbClr val="C00000"/>
              </a:solidFill>
              <a:latin typeface="+mn-lt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5" b="0" i="0" u="none" strike="noStrike" baseline="0">
                <a:solidFill>
                  <a:sysClr val="windowText" lastClr="000000"/>
                </a:solidFill>
                <a:latin typeface="+mn-lt"/>
                <a:ea typeface="Calibri"/>
                <a:cs typeface="Calibri"/>
              </a:defRPr>
            </a:pPr>
            <a:r>
              <a:rPr lang="ru-RU" sz="1800" b="1" i="0" u="none" strike="noStrike" baseline="0" dirty="0" smtClean="0">
                <a:solidFill>
                  <a:sysClr val="windowText" lastClr="000000"/>
                </a:solidFill>
                <a:latin typeface="+mn-lt"/>
                <a:cs typeface="Arial"/>
              </a:rPr>
              <a:t>1 полугодие 2019 года </a:t>
            </a:r>
            <a:r>
              <a:rPr lang="ru-RU" sz="1800" b="1" i="0" u="none" strike="noStrike" baseline="0" dirty="0">
                <a:solidFill>
                  <a:sysClr val="windowText" lastClr="000000"/>
                </a:solidFill>
                <a:latin typeface="+mn-lt"/>
                <a:cs typeface="Arial"/>
              </a:rPr>
              <a:t>– всего </a:t>
            </a:r>
            <a:r>
              <a:rPr lang="ru-RU" sz="1800" b="1" i="0" u="none" strike="noStrike" baseline="0" dirty="0" smtClean="0">
                <a:solidFill>
                  <a:sysClr val="windowText" lastClr="000000"/>
                </a:solidFill>
                <a:latin typeface="+mn-lt"/>
                <a:cs typeface="Arial"/>
              </a:rPr>
              <a:t>18 правонарушителей</a:t>
            </a:r>
            <a:endParaRPr lang="ru-RU" sz="1800" b="1" i="0" u="none" strike="noStrike" baseline="0" dirty="0">
              <a:solidFill>
                <a:sysClr val="windowText" lastClr="000000"/>
              </a:solidFill>
              <a:latin typeface="+mn-lt"/>
              <a:cs typeface="Arial"/>
            </a:endParaRPr>
          </a:p>
        </c:rich>
      </c:tx>
      <c:layout>
        <c:manualLayout>
          <c:xMode val="edge"/>
          <c:yMode val="edge"/>
          <c:x val="9.1829268292682911E-2"/>
          <c:y val="3.44370860927152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487804878048782E-3"/>
          <c:y val="0"/>
          <c:w val="0.93715983291722693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2018 года - всего 20 правонарушителей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27203524102170157"/>
                  <c:y val="-0.18901955467487083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smtClean="0"/>
                      <a:t> </a:t>
                    </a:r>
                    <a:r>
                      <a:rPr lang="ru-RU" sz="1500" dirty="0" smtClean="0"/>
                      <a:t>14 (78</a:t>
                    </a:r>
                    <a:r>
                      <a:rPr lang="en-US" sz="1500" dirty="0" smtClean="0"/>
                      <a:t>%</a:t>
                    </a:r>
                    <a:r>
                      <a:rPr lang="ru-RU" sz="1500" dirty="0" smtClean="0"/>
                      <a:t>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931558478970616"/>
                  <c:y val="8.158418939354435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/>
                      <a:t>4 (22%)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Юридические лица</c:v>
                </c:pt>
                <c:pt idx="1">
                  <c:v>Должностные лица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16228070806217718"/>
          <c:y val="0.79702037245344337"/>
          <c:w val="0.63821138796006671"/>
          <c:h val="0.20297962754655663"/>
        </c:manualLayout>
      </c:layout>
      <c:overlay val="0"/>
      <c:txPr>
        <a:bodyPr/>
        <a:lstStyle/>
        <a:p>
          <a:pPr>
            <a:defRPr sz="1278" b="1" i="0" u="none" strike="noStrike" baseline="0">
              <a:solidFill>
                <a:srgbClr val="333399"/>
              </a:solidFill>
              <a:latin typeface="+mn-lt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05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67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 dirty="0" smtClean="0">
                <a:solidFill>
                  <a:sysClr val="windowText" lastClr="000000"/>
                </a:solidFill>
                <a:latin typeface="+mn-lt"/>
                <a:cs typeface="Arial"/>
              </a:rPr>
              <a:t>1 полугодие 2020 года </a:t>
            </a:r>
            <a:r>
              <a:rPr lang="ru-RU" sz="1800" b="1" i="0" u="none" strike="noStrike" baseline="0" dirty="0">
                <a:solidFill>
                  <a:sysClr val="windowText" lastClr="000000"/>
                </a:solidFill>
                <a:latin typeface="+mn-lt"/>
                <a:cs typeface="Arial"/>
              </a:rPr>
              <a:t>– всего </a:t>
            </a:r>
            <a:r>
              <a:rPr lang="ru-RU" sz="1800" b="1" i="0" u="none" strike="noStrike" baseline="0" dirty="0" smtClean="0">
                <a:solidFill>
                  <a:sysClr val="windowText" lastClr="000000"/>
                </a:solidFill>
                <a:latin typeface="+mn-lt"/>
                <a:cs typeface="Arial"/>
              </a:rPr>
              <a:t>11 </a:t>
            </a:r>
            <a:r>
              <a:rPr lang="ru-RU" sz="1800" b="1" i="0" u="none" strike="noStrike" baseline="0" dirty="0">
                <a:solidFill>
                  <a:sysClr val="windowText" lastClr="000000"/>
                </a:solidFill>
                <a:latin typeface="+mn-lt"/>
                <a:cs typeface="Arial"/>
              </a:rPr>
              <a:t>правонарушителей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487804878048782E-3"/>
          <c:y val="0"/>
          <c:w val="0.9645988573074708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2018 года - всего 20 правонарушителей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30205012483195709"/>
                  <c:y val="-0.16745674529585347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dirty="0" smtClean="0"/>
                      <a:t>8 (73</a:t>
                    </a:r>
                    <a:r>
                      <a:rPr lang="en-US" sz="1500" b="1" dirty="0" smtClean="0"/>
                      <a:t>%</a:t>
                    </a:r>
                    <a:r>
                      <a:rPr lang="ru-RU" sz="1500" b="1" dirty="0" smtClean="0"/>
                      <a:t>)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468743998463606"/>
                  <c:y val="4.7386634903257827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 dirty="0" smtClean="0"/>
                      <a:t>3 (17%)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751104282696423E-2"/>
                  <c:y val="-1.197041986458287E-2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dirty="0" smtClean="0"/>
                      <a:t>4</a:t>
                    </a:r>
                    <a:r>
                      <a:rPr lang="ru-RU" sz="1500" b="1" baseline="0" dirty="0" smtClean="0"/>
                      <a:t> (</a:t>
                    </a:r>
                    <a:r>
                      <a:rPr lang="en-US" sz="1500" b="1" dirty="0" smtClean="0"/>
                      <a:t>5%</a:t>
                    </a:r>
                    <a:r>
                      <a:rPr lang="ru-RU" sz="1500" b="1" dirty="0" smtClean="0"/>
                      <a:t>)</a:t>
                    </a:r>
                    <a:endParaRPr lang="en-US" b="1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Юридические лица</c:v>
                </c:pt>
                <c:pt idx="1">
                  <c:v>Должностные лица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16228070806217718"/>
          <c:y val="0.79702062545825492"/>
          <c:w val="0.63821138796006671"/>
          <c:h val="0.20297937454174508"/>
        </c:manualLayout>
      </c:layout>
      <c:overlay val="0"/>
      <c:txPr>
        <a:bodyPr/>
        <a:lstStyle/>
        <a:p>
          <a:pPr>
            <a:defRPr sz="1279" b="1" i="0" u="none" strike="noStrike" baseline="0">
              <a:solidFill>
                <a:srgbClr val="333399"/>
              </a:solidFill>
              <a:latin typeface="+mn-lt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674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ln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2.9087394848049623E-2"/>
          <c:w val="0.98696347031963472"/>
          <c:h val="0.875147385422975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наложенных штрафов, всего - 1 861,0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88165187110697E-2"/>
                  <c:y val="-4.179724322719619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>
                        <a:latin typeface="+mn-lt"/>
                        <a:cs typeface="Arial" pitchFamily="34" charset="0"/>
                      </a:rPr>
                      <a:t>855</a:t>
                    </a:r>
                    <a:r>
                      <a:rPr lang="ru-RU" sz="1400" baseline="0">
                        <a:latin typeface="+mn-lt"/>
                        <a:cs typeface="Arial" pitchFamily="34" charset="0"/>
                      </a:rPr>
                      <a:t>,0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82767891777549E-2"/>
                  <c:y val="-4.27901125781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latin typeface="+mn-lt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</c:v>
                </c:pt>
                <c:pt idx="1">
                  <c:v>2 квартал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855</c:v>
                </c:pt>
                <c:pt idx="1">
                  <c:v>1006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уплаченных (взысканных) штрафов, всего - 1 110,2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284543199223382E-2"/>
                  <c:y val="-3.103896628306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81005285298324E-2"/>
                  <c:y val="-3.35132243084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</c:v>
                </c:pt>
                <c:pt idx="1">
                  <c:v>2 квартал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461.1</c:v>
                </c:pt>
                <c:pt idx="1">
                  <c:v>649.1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469632"/>
        <c:axId val="48740544"/>
        <c:axId val="99610624"/>
      </c:bar3DChart>
      <c:catAx>
        <c:axId val="13446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ru-RU"/>
          </a:p>
        </c:txPr>
        <c:crossAx val="48740544"/>
        <c:crosses val="autoZero"/>
        <c:auto val="1"/>
        <c:lblAlgn val="ctr"/>
        <c:lblOffset val="100"/>
        <c:noMultiLvlLbl val="0"/>
      </c:catAx>
      <c:valAx>
        <c:axId val="48740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469632"/>
        <c:crosses val="autoZero"/>
        <c:crossBetween val="between"/>
      </c:valAx>
      <c:serAx>
        <c:axId val="99610624"/>
        <c:scaling>
          <c:orientation val="minMax"/>
        </c:scaling>
        <c:delete val="1"/>
        <c:axPos val="b"/>
        <c:majorTickMark val="out"/>
        <c:minorTickMark val="none"/>
        <c:tickLblPos val="nextTo"/>
        <c:crossAx val="48740544"/>
        <c:crosses val="autoZero"/>
      </c:serAx>
      <c:spPr>
        <a:noFill/>
        <a:ln w="25395">
          <a:noFill/>
        </a:ln>
      </c:spPr>
    </c:plotArea>
    <c:legend>
      <c:legendPos val="t"/>
      <c:layout/>
      <c:overlay val="1"/>
      <c:txPr>
        <a:bodyPr/>
        <a:lstStyle/>
        <a:p>
          <a:pPr>
            <a:defRPr sz="114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65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ln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3.4937411669695134E-2"/>
          <c:w val="0.98696347031963472"/>
          <c:h val="0.875147385422975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наложенных штрафов, всего - 1045,7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88165187110697E-2"/>
                  <c:y val="-4.179724322719619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latin typeface="+mn-lt"/>
                        <a:cs typeface="Arial" pitchFamily="34" charset="0"/>
                      </a:rPr>
                      <a:t>945,5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182767891777549E-2"/>
                  <c:y val="-4.27901125781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latin typeface="+mn-lt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</c:v>
                </c:pt>
                <c:pt idx="1">
                  <c:v>2 квартал 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945.5</c:v>
                </c:pt>
                <c:pt idx="1">
                  <c:v>100.2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уплаченных (взысканных) штрафов, всего - 452,8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284543199223382E-2"/>
                  <c:y val="-3.1038966283060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081005285298324E-2"/>
                  <c:y val="-3.35132243084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</c:v>
                </c:pt>
                <c:pt idx="1">
                  <c:v>2 квартал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362.7</c:v>
                </c:pt>
                <c:pt idx="1">
                  <c:v>90.1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725632"/>
        <c:axId val="134294912"/>
        <c:axId val="99613824"/>
      </c:bar3DChart>
      <c:catAx>
        <c:axId val="13472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+mn-lt"/>
                <a:cs typeface="Times New Roman" pitchFamily="18" charset="0"/>
              </a:defRPr>
            </a:pPr>
            <a:endParaRPr lang="ru-RU"/>
          </a:p>
        </c:txPr>
        <c:crossAx val="134294912"/>
        <c:crosses val="autoZero"/>
        <c:auto val="1"/>
        <c:lblAlgn val="ctr"/>
        <c:lblOffset val="100"/>
        <c:noMultiLvlLbl val="0"/>
      </c:catAx>
      <c:valAx>
        <c:axId val="134294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4725632"/>
        <c:crosses val="autoZero"/>
        <c:crossBetween val="between"/>
      </c:valAx>
      <c:serAx>
        <c:axId val="99613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34294912"/>
        <c:crosses val="autoZero"/>
      </c:serAx>
      <c:spPr>
        <a:noFill/>
        <a:ln w="25395">
          <a:noFill/>
        </a:ln>
      </c:spPr>
    </c:plotArea>
    <c:legend>
      <c:legendPos val="t"/>
      <c:layout/>
      <c:overlay val="1"/>
      <c:txPr>
        <a:bodyPr/>
        <a:lstStyle/>
        <a:p>
          <a:pPr>
            <a:defRPr sz="114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65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A64751-5591-44F5-B9B7-246AE609040D}" type="datetimeFigureOut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6463"/>
            <a:ext cx="548640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756D76-8F74-46EC-A8A0-D0D29C70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11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9416-1593-46C2-B486-9A8E0FFBB73C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CC7A-7CA5-4C2B-8FEC-64EE24E5F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65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C85C-DEC9-4EB0-B939-2CABF1EC278A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70623-7BD9-4B0D-90AB-E25D0183E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6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1316-7B5B-400D-8434-34F7B53CA961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95314-F313-4FB3-B934-6FFF48969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25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27A43E1-F3E1-4B62-A6EC-7F7898A0E03B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3B8E5EA-E394-4569-94A9-6BE54FF78C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27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80943F5-722B-4FB0-82BD-2F5DE1043D9B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F374B4F-EB7C-4C56-B8CC-D61DCE8694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530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0B5ECB-450D-4EB5-9F66-3BEDF694DE21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B224A691-CA16-43E9-B48D-2B70B0F9D9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46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43C1CAC-7A90-47F2-95E5-965D499A8252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E26B06D-A24A-499E-A8C4-7EE843EA41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234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E608D3E-C3D2-4C33-9736-82907AE20A47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D72915F-BC01-47CF-8512-E682A57B09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81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645D3F3-424B-44E3-B52E-3869F43F5FEA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3644F80-0339-48C5-91B0-DC95FBC46C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132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8B74863-C807-4FD8-92D8-DB653CCB633D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7F8ACF3-A9B8-40CA-A386-A898E8E6C7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584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8582288-C69D-4503-9AC5-428285BB2950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116E8A3A-A134-4CB9-AEA5-C9E232AD38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32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93C39-3E67-4776-9DD6-0F779CC13BA3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9321-3F24-41D3-A2B0-BEF68B47C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41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0D99EDC-53D9-462A-8A4F-A6186FDC96CD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975ECDE-09DB-43F1-9CE1-F7122E9CE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109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0E236CD8-F7B0-4498-AF1F-D0216511CE7E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280D150-5505-4283-AF97-2D4F51CD4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687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A7A3006-2EB1-4B2F-9556-842725A01EA0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0BABB6E-3418-46AD-AE9C-4F6C93455F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48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E933-D122-42C8-943B-196577411903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5FE90-1786-4D80-AB9A-39ABED9F0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0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093D3-3871-4CB3-BDFE-11D0AF1A1C12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B5A66-89CC-4EAF-BC00-A0C524BBC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3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13116-FEF0-4DFC-9156-0796908B2F5D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DF90A-5625-4F47-8E61-68E0170BC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2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6291D-695D-4AEC-BB03-9C79A7187657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8211-E1CE-4076-AD5A-CD3196997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94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087A2-10FF-4FA4-BBC4-896264D95F76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1C1F-83A1-47AB-9B4B-9A5E8CBF2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8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38671-57DF-46B3-B42C-88B49F8E2964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0D96-4DE4-46CF-9196-58170E407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6173-AC0A-4F15-82A9-3F9E84C642A6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61FE-CE10-46F7-919C-BBCE8F694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6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BF84C6-C875-41F8-87AA-261411F22550}" type="datetime1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A12A1E-874A-40A3-A5D9-FC08107AC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3065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DE4C84-0A24-4909-8CA3-F65B8EBBFB35}" type="datetime1">
              <a:rPr lang="ru-RU"/>
              <a:pPr>
                <a:defRPr/>
              </a:pPr>
              <a:t>20.07.2020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51050" y="6356350"/>
            <a:ext cx="3025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64163" y="6356350"/>
            <a:ext cx="1054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aseline="0">
                <a:solidFill>
                  <a:srgbClr val="A0320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062505-B12D-4AB9-878A-E70374087E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88" y="765175"/>
            <a:ext cx="8137525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3200" b="1" i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b="1" i="1" dirty="0">
                <a:solidFill>
                  <a:srgbClr val="CCECFF"/>
                </a:solidFill>
              </a:rPr>
              <a:t>Публичные обсуждения результатов  правоприменительной практики при осуществлении контрольных функций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CCECFF"/>
                </a:solidFill>
              </a:rPr>
              <a:t>за </a:t>
            </a:r>
            <a:r>
              <a:rPr lang="ru-RU" sz="3200" b="1" i="1" dirty="0" smtClean="0">
                <a:solidFill>
                  <a:srgbClr val="CCECFF"/>
                </a:solidFill>
              </a:rPr>
              <a:t>2 </a:t>
            </a:r>
            <a:r>
              <a:rPr lang="ru-RU" sz="3200" b="1" i="1" dirty="0">
                <a:solidFill>
                  <a:srgbClr val="CCECFF"/>
                </a:solidFill>
              </a:rPr>
              <a:t>квартал </a:t>
            </a:r>
            <a:r>
              <a:rPr lang="ru-RU" sz="3200" b="1" i="1" dirty="0" smtClean="0">
                <a:solidFill>
                  <a:srgbClr val="CCECFF"/>
                </a:solidFill>
              </a:rPr>
              <a:t>(1 полугодие)</a:t>
            </a:r>
          </a:p>
          <a:p>
            <a:pPr algn="ctr">
              <a:defRPr/>
            </a:pPr>
            <a:r>
              <a:rPr lang="ru-RU" sz="3200" b="1" i="1" dirty="0" smtClean="0">
                <a:solidFill>
                  <a:srgbClr val="CCECFF"/>
                </a:solidFill>
              </a:rPr>
              <a:t>2020 </a:t>
            </a:r>
            <a:r>
              <a:rPr lang="ru-RU" sz="3200" b="1" i="1" dirty="0">
                <a:solidFill>
                  <a:srgbClr val="CCECFF"/>
                </a:solidFill>
              </a:rPr>
              <a:t>года</a:t>
            </a:r>
          </a:p>
          <a:p>
            <a:pPr algn="ctr">
              <a:defRPr/>
            </a:pPr>
            <a:endParaRPr lang="ru-RU" sz="3200" b="1" i="1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395288" y="5589588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 b="1" dirty="0">
                <a:solidFill>
                  <a:schemeClr val="bg1"/>
                </a:solidFill>
              </a:rPr>
              <a:t>Руководитель Государственной службы Чувашской Республики</a:t>
            </a:r>
            <a:r>
              <a:rPr lang="ru-RU" altLang="ru-RU" sz="1200" dirty="0">
                <a:solidFill>
                  <a:schemeClr val="bg1"/>
                </a:solidFill>
              </a:rPr>
              <a:t> </a:t>
            </a:r>
            <a:r>
              <a:rPr lang="ru-RU" altLang="ru-RU" sz="1200" b="1" dirty="0">
                <a:solidFill>
                  <a:schemeClr val="bg1"/>
                </a:solidFill>
              </a:rPr>
              <a:t>по конкурентной политике и тарифам</a:t>
            </a:r>
          </a:p>
          <a:p>
            <a:r>
              <a:rPr lang="ru-RU" altLang="ru-RU" sz="1200" b="1" dirty="0" smtClean="0">
                <a:solidFill>
                  <a:schemeClr val="bg1"/>
                </a:solidFill>
              </a:rPr>
              <a:t>Н.В</a:t>
            </a:r>
            <a:r>
              <a:rPr lang="ru-RU" altLang="ru-RU" sz="1200" b="1" dirty="0">
                <a:solidFill>
                  <a:schemeClr val="bg1"/>
                </a:solidFill>
              </a:rPr>
              <a:t>. </a:t>
            </a:r>
            <a:r>
              <a:rPr lang="ru-RU" altLang="ru-RU" sz="1200" b="1" dirty="0" err="1" smtClean="0">
                <a:solidFill>
                  <a:schemeClr val="bg1"/>
                </a:solidFill>
              </a:rPr>
              <a:t>Колебанова</a:t>
            </a:r>
            <a:endParaRPr lang="ru-RU" altLang="ru-RU" sz="1200" b="1" dirty="0">
              <a:solidFill>
                <a:schemeClr val="bg1"/>
              </a:solidFill>
            </a:endParaRPr>
          </a:p>
          <a:p>
            <a:endParaRPr lang="ru-RU" altLang="ru-RU" sz="1200" b="1" dirty="0">
              <a:solidFill>
                <a:schemeClr val="bg1"/>
              </a:solidFill>
            </a:endParaRPr>
          </a:p>
          <a:p>
            <a:endParaRPr lang="ru-RU" alt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092524"/>
              </p:ext>
            </p:extLst>
          </p:nvPr>
        </p:nvGraphicFramePr>
        <p:xfrm>
          <a:off x="89694" y="1052736"/>
          <a:ext cx="8964612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5365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5488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/>
            </a:r>
            <a:b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</a:b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>Количество проверок, проведенных Госслужбой Чувашии по конкурентной политике и тарифам, и их результаты, в ед.</a:t>
            </a:r>
            <a:b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</a:b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/>
            </a:r>
            <a:b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</a:b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> </a:t>
            </a:r>
            <a:endParaRPr lang="ru-RU" altLang="ru-RU" dirty="0" smtClean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6388" name="Текст 7"/>
          <p:cNvSpPr>
            <a:spLocks noGrp="1"/>
          </p:cNvSpPr>
          <p:nvPr>
            <p:ph type="body" sz="quarter" idx="3"/>
          </p:nvPr>
        </p:nvSpPr>
        <p:spPr>
          <a:xfrm>
            <a:off x="5220072" y="1340768"/>
            <a:ext cx="3249117" cy="422275"/>
          </a:xfrm>
        </p:spPr>
        <p:txBody>
          <a:bodyPr/>
          <a:lstStyle/>
          <a:p>
            <a:r>
              <a:rPr lang="ru-RU" altLang="ru-RU" sz="2200" dirty="0" smtClean="0"/>
              <a:t>1 полугодие 2020 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46B70A5B-09BA-4F15-8FBB-09C0A7474D4D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391" name="Заголовок 1"/>
          <p:cNvSpPr>
            <a:spLocks noGrp="1"/>
          </p:cNvSpPr>
          <p:nvPr>
            <p:ph type="title"/>
          </p:nvPr>
        </p:nvSpPr>
        <p:spPr>
          <a:xfrm>
            <a:off x="539552" y="130063"/>
            <a:ext cx="8229600" cy="936625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>Структура выявленных нарушений по регулируемым </a:t>
            </a:r>
            <a:b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</a:b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>     видам деятельности, в ед.</a:t>
            </a:r>
            <a:endParaRPr lang="ru-RU" altLang="ru-RU" sz="2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392" name="Текст 1"/>
          <p:cNvSpPr>
            <a:spLocks noGrp="1"/>
          </p:cNvSpPr>
          <p:nvPr>
            <p:ph type="body" idx="1"/>
          </p:nvPr>
        </p:nvSpPr>
        <p:spPr>
          <a:xfrm>
            <a:off x="899592" y="1340768"/>
            <a:ext cx="3240038" cy="423862"/>
          </a:xfrm>
        </p:spPr>
        <p:txBody>
          <a:bodyPr/>
          <a:lstStyle/>
          <a:p>
            <a:pPr algn="ctr"/>
            <a:r>
              <a:rPr lang="ru-RU" altLang="ru-RU" sz="2200" dirty="0" smtClean="0"/>
              <a:t>1 полугодие 2019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18468493"/>
              </p:ext>
            </p:extLst>
          </p:nvPr>
        </p:nvGraphicFramePr>
        <p:xfrm>
          <a:off x="4788024" y="1484784"/>
          <a:ext cx="4041775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11748"/>
              </p:ext>
            </p:extLst>
          </p:nvPr>
        </p:nvGraphicFramePr>
        <p:xfrm>
          <a:off x="446336" y="1895624"/>
          <a:ext cx="4074863" cy="450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b="1" smtClean="0"/>
              <a:t>Структура выявленных в ходе проверок нарушений по событию,  ед.</a:t>
            </a:r>
            <a:endParaRPr lang="ru-RU" sz="1800" smtClean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6875463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DCA89DDB-ADA1-42F4-904B-6219908CF2A5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7" name="Прямоугольник 6"/>
          <p:cNvSpPr/>
          <p:nvPr/>
        </p:nvSpPr>
        <p:spPr>
          <a:xfrm>
            <a:off x="611560" y="414338"/>
            <a:ext cx="807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</a:rPr>
              <a:t>Структура выявленных в ходе проверок нарушений по событию, ед.</a:t>
            </a:r>
            <a:endParaRPr lang="ru-RU" sz="20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9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680607"/>
              </p:ext>
            </p:extLst>
          </p:nvPr>
        </p:nvGraphicFramePr>
        <p:xfrm>
          <a:off x="107503" y="1556792"/>
          <a:ext cx="8901559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7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07950" y="1125538"/>
          <a:ext cx="8928101" cy="5276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1285"/>
                <a:gridCol w="908879"/>
                <a:gridCol w="1241005"/>
                <a:gridCol w="2864137"/>
                <a:gridCol w="1192795"/>
              </a:tblGrid>
              <a:tr h="27432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Виды нарушений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Норма КоАП России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800"/>
                    </a:p>
                  </a:txBody>
                  <a:tcPr marL="61188" marR="61188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0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граждан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должностных лиц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 юридических лиц</a:t>
                      </a:r>
                      <a:endParaRPr lang="ru-RU" sz="13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14404">
                <a:tc>
                  <a:txBody>
                    <a:bodyPr/>
                    <a:lstStyle/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нарушение стандартов раскрытия информации субъектами оптового рынка электрической энергии и мощности, розничных рынков электрической энергии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статья</a:t>
                      </a:r>
                    </a:p>
                    <a:p>
                      <a:pPr indent="11874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9.15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20 000 до 30 000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200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500 000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35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завышение регулируемых государством цен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1 статьи 14.6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50 000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2-х кратном размере излишне полученной выручки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315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занижение регулируемых государством цен; иное нарушение установленного порядка ценообразования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2 статьи 14.6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100 000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20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невыполнение в установленный срок законного предписания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5 статьи 19.5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100 000 </a:t>
                      </a:r>
                      <a:endParaRPr lang="ru-RU" sz="1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1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нарушение раскрытия информации о регулируемой деятельности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1 статьи 19.8.1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5 000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20 000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100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500 000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0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непредставление или несвоевременное представление сведений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1 статьи 19.7.1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3 000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5 000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50 000 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100 000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7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представление заведомо недостоверных сведений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часть 2 статьи 19.7.1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5 000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10 000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от 100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до 150 000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88" marR="6118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365125"/>
          </a:xfrm>
        </p:spPr>
        <p:txBody>
          <a:bodyPr/>
          <a:lstStyle/>
          <a:p>
            <a:pPr>
              <a:defRPr/>
            </a:pPr>
            <a:fld id="{0D9636BC-2AFD-4191-9182-42AFD7A7B094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2438" y="155575"/>
            <a:ext cx="8229600" cy="1143000"/>
          </a:xfrm>
        </p:spPr>
        <p:txBody>
          <a:bodyPr>
            <a:spAutoFit/>
          </a:bodyPr>
          <a:lstStyle/>
          <a:p>
            <a:pPr indent="90488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Размеры штрафов и административная ответственность,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Times New Roman" pitchFamily="18" charset="0"/>
              </a:rPr>
              <a:t> предусмотренная  КоАП России</a:t>
            </a:r>
            <a:endParaRPr lang="ru-RU" altLang="ru-RU" sz="2000" b="1" dirty="0">
              <a:solidFill>
                <a:schemeClr val="accent1">
                  <a:lumMod val="75000"/>
                </a:schemeClr>
              </a:solidFill>
              <a:latin typeface="Arial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-5091" y="10482"/>
            <a:ext cx="9144000" cy="119675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Прямоугольник 7"/>
          <p:cNvSpPr/>
          <p:nvPr/>
        </p:nvSpPr>
        <p:spPr>
          <a:xfrm>
            <a:off x="611188" y="254845"/>
            <a:ext cx="81375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</a:rPr>
              <a:t>Размеры штрафов и административная ответственность,</a:t>
            </a:r>
            <a:br>
              <a:rPr lang="ru-RU" sz="2000" b="1" dirty="0">
                <a:solidFill>
                  <a:schemeClr val="tx2"/>
                </a:solidFill>
                <a:latin typeface="+mn-lt"/>
              </a:rPr>
            </a:br>
            <a:r>
              <a:rPr lang="ru-RU" sz="2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предусмотренная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</a:rPr>
              <a:t>КоАП 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11967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179388" y="244475"/>
            <a:ext cx="87852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ea typeface="+mj-ea"/>
              </a:rPr>
              <a:t>Информация о выданных предписаниях об устранении выявленных нарушений и привлечении к административной ответственности</a:t>
            </a:r>
          </a:p>
          <a:p>
            <a:pPr algn="ctr" eaLnBrk="0" hangingPunct="0">
              <a:defRPr/>
            </a:pPr>
            <a:endParaRPr lang="ru-RU" sz="2000" b="1" dirty="0">
              <a:solidFill>
                <a:schemeClr val="tx2"/>
              </a:solidFill>
              <a:latin typeface="+mn-lt"/>
              <a:ea typeface="+mj-ea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00747" y="1709182"/>
            <a:ext cx="4248471" cy="4860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Выдано предписаний всего, ед. - </a:t>
            </a:r>
            <a:r>
              <a:rPr lang="ru-RU" sz="1600" b="1" dirty="0" smtClean="0">
                <a:solidFill>
                  <a:prstClr val="black"/>
                </a:solidFill>
              </a:rPr>
              <a:t>98,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59131" y="1212403"/>
            <a:ext cx="2299797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700" b="1" dirty="0" smtClean="0">
                <a:latin typeface="+mj-lt"/>
              </a:rPr>
              <a:t>1 полугодие 2019 года</a:t>
            </a:r>
            <a:endParaRPr lang="ru-RU" sz="17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34795" y="1212404"/>
            <a:ext cx="2299797" cy="3539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700" b="1" dirty="0" smtClean="0">
                <a:latin typeface="+mj-lt"/>
              </a:rPr>
              <a:t>1 полугодие 2020 года</a:t>
            </a:r>
            <a:endParaRPr lang="ru-RU" sz="1700" b="1" dirty="0">
              <a:latin typeface="+mj-lt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761309" y="1712630"/>
            <a:ext cx="4248471" cy="4860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Выдано предписаний всего, ед. - 5</a:t>
            </a:r>
            <a:r>
              <a:rPr lang="ru-RU" sz="1600" b="1" dirty="0" smtClean="0">
                <a:solidFill>
                  <a:prstClr val="black"/>
                </a:solidFill>
              </a:rPr>
              <a:t>,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84795" y="4077072"/>
            <a:ext cx="4248471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юридических лиц, ед. - </a:t>
            </a:r>
            <a:r>
              <a:rPr lang="ru-RU" sz="1600" b="1" dirty="0" smtClean="0">
                <a:solidFill>
                  <a:prstClr val="black"/>
                </a:solidFill>
              </a:rPr>
              <a:t>9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20578" y="4077072"/>
            <a:ext cx="4328233" cy="93610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</a:rPr>
              <a:t>юридических лиц, ед. </a:t>
            </a:r>
            <a:r>
              <a:rPr lang="ru-RU" sz="1600" b="1" dirty="0" smtClean="0">
                <a:solidFill>
                  <a:prstClr val="black"/>
                </a:solidFill>
              </a:rPr>
              <a:t>– не привлекались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9" name="Номер слайда 3"/>
          <p:cNvSpPr txBox="1">
            <a:spLocks/>
          </p:cNvSpPr>
          <p:nvPr/>
        </p:nvSpPr>
        <p:spPr bwMode="auto">
          <a:xfrm>
            <a:off x="6884988" y="630872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9FDD220-1FFB-4404-BA0C-C508BC4FBD0C}" type="slidenum">
              <a:rPr lang="ru-RU" altLang="ru-RU" sz="1200">
                <a:latin typeface="Calibri" pitchFamily="34" charset="0"/>
              </a:rPr>
              <a:pPr algn="r" eaLnBrk="1" hangingPunct="1"/>
              <a:t>6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 rot="10800000" flipV="1">
            <a:off x="1979613" y="2981325"/>
            <a:ext cx="5281612" cy="9525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Привлечено к административной ответственности за невыполнение предписаний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331913" y="2276475"/>
            <a:ext cx="2227262" cy="673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в том числе в рамках проверок - </a:t>
            </a:r>
            <a:r>
              <a:rPr lang="ru-RU" sz="1600" b="1" dirty="0" smtClean="0">
                <a:solidFill>
                  <a:schemeClr val="tx1"/>
                </a:solidFill>
              </a:rPr>
              <a:t>6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707063" y="2271713"/>
            <a:ext cx="2282825" cy="673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в том числе в рамках проверок - 3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8313" y="5229225"/>
            <a:ext cx="3671887" cy="727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назначено штрафов на общую сумму </a:t>
            </a:r>
            <a:r>
              <a:rPr lang="ru-RU" sz="1600" b="1" dirty="0" smtClean="0"/>
              <a:t>1 200 </a:t>
            </a:r>
            <a:r>
              <a:rPr lang="ru-RU" sz="1600" b="1" dirty="0"/>
              <a:t>тыс. руб.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043488" y="5229225"/>
            <a:ext cx="3611562" cy="727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ш</a:t>
            </a:r>
            <a:r>
              <a:rPr lang="ru-RU" sz="1600" b="1" dirty="0" smtClean="0"/>
              <a:t>трафы за невыполнение предписаний не назначались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41277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7" name="Заголовок 5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1143000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>
                <a:solidFill>
                  <a:schemeClr val="tx2"/>
                </a:solidFill>
                <a:latin typeface="+mn-lt"/>
                <a:cs typeface="Arial" charset="0"/>
              </a:rPr>
              <a:t>Количество административных дел, рассмотренных Госслужбой Чувашии по конкурентной политике и </a:t>
            </a:r>
            <a:r>
              <a:rPr lang="ru-RU" alt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>тарифам, ед</a:t>
            </a:r>
            <a:r>
              <a:rPr lang="ru-RU" altLang="ru-RU" sz="2000" b="1" dirty="0">
                <a:solidFill>
                  <a:schemeClr val="tx2"/>
                </a:solidFill>
                <a:latin typeface="+mn-lt"/>
                <a:cs typeface="Arial" charset="0"/>
              </a:rPr>
              <a:t>.</a:t>
            </a:r>
          </a:p>
        </p:txBody>
      </p:sp>
      <p:graphicFrame>
        <p:nvGraphicFramePr>
          <p:cNvPr id="4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072161"/>
              </p:ext>
            </p:extLst>
          </p:nvPr>
        </p:nvGraphicFramePr>
        <p:xfrm>
          <a:off x="250825" y="1412875"/>
          <a:ext cx="8893175" cy="544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5463" y="6308725"/>
            <a:ext cx="2133600" cy="365125"/>
          </a:xfrm>
        </p:spPr>
        <p:txBody>
          <a:bodyPr/>
          <a:lstStyle/>
          <a:p>
            <a:pPr>
              <a:defRPr/>
            </a:pPr>
            <a:fld id="{A60CD807-5E2F-492F-B133-2DB0C80F57C6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9"/>
          <p:cNvSpPr txBox="1">
            <a:spLocks noChangeArrowheads="1"/>
          </p:cNvSpPr>
          <p:nvPr/>
        </p:nvSpPr>
        <p:spPr bwMode="auto">
          <a:xfrm>
            <a:off x="1403648" y="2204864"/>
            <a:ext cx="2089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+mj-lt"/>
              </a:rPr>
              <a:t>1 полугодие</a:t>
            </a:r>
          </a:p>
          <a:p>
            <a:pPr algn="ctr" eaLnBrk="1" hangingPunct="1"/>
            <a:r>
              <a:rPr lang="ru-RU" altLang="ru-RU" sz="1600" b="1" dirty="0" smtClean="0">
                <a:latin typeface="+mj-lt"/>
              </a:rPr>
              <a:t>2019 года</a:t>
            </a:r>
            <a:endParaRPr lang="ru-RU" altLang="ru-RU" sz="1600" b="1" dirty="0">
              <a:latin typeface="+mj-lt"/>
            </a:endParaRPr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3995936" y="2204864"/>
            <a:ext cx="21599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latin typeface="+mj-lt"/>
              </a:rPr>
              <a:t>1 полугодие</a:t>
            </a:r>
          </a:p>
          <a:p>
            <a:pPr algn="ctr" eaLnBrk="1" hangingPunct="1"/>
            <a:r>
              <a:rPr lang="ru-RU" altLang="ru-RU" sz="1600" b="1" dirty="0" smtClean="0">
                <a:latin typeface="+mj-lt"/>
              </a:rPr>
              <a:t>2020 года</a:t>
            </a:r>
            <a:endParaRPr lang="ru-RU" alt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173496"/>
            <a:ext cx="8229600" cy="993775"/>
          </a:xfrm>
        </p:spPr>
        <p:txBody>
          <a:bodyPr/>
          <a:lstStyle/>
          <a:p>
            <a:pPr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cs typeface="Arial" charset="0"/>
              </a:rPr>
              <a:t>Количество правонарушителей, которым 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>назначено </a:t>
            </a:r>
            <a:r>
              <a:rPr lang="ru-RU" sz="2000" b="1" dirty="0">
                <a:solidFill>
                  <a:schemeClr val="tx2"/>
                </a:solidFill>
                <a:latin typeface="+mn-lt"/>
                <a:cs typeface="Arial" charset="0"/>
              </a:rPr>
              <a:t>наказание в виде административного штрафа, </a:t>
            </a:r>
            <a:r>
              <a:rPr lang="ru-RU" sz="2000" b="1" dirty="0" smtClean="0">
                <a:solidFill>
                  <a:schemeClr val="tx2"/>
                </a:solidFill>
                <a:latin typeface="+mn-lt"/>
                <a:cs typeface="Arial" charset="0"/>
              </a:rPr>
              <a:t>ед</a:t>
            </a:r>
            <a:r>
              <a:rPr lang="ru-RU" sz="2000" b="1" dirty="0">
                <a:solidFill>
                  <a:schemeClr val="tx2"/>
                </a:solidFill>
                <a:latin typeface="+mn-lt"/>
                <a:cs typeface="Arial" charset="0"/>
              </a:rPr>
              <a:t>.</a:t>
            </a:r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5463" y="630872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  <p:graphicFrame>
        <p:nvGraphicFramePr>
          <p:cNvPr id="7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1171111"/>
              </p:ext>
            </p:extLst>
          </p:nvPr>
        </p:nvGraphicFramePr>
        <p:xfrm>
          <a:off x="446088" y="1463675"/>
          <a:ext cx="4165600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84172090"/>
              </p:ext>
            </p:extLst>
          </p:nvPr>
        </p:nvGraphicFramePr>
        <p:xfrm>
          <a:off x="4859338" y="1557338"/>
          <a:ext cx="4165600" cy="470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5463" y="6308725"/>
            <a:ext cx="2133600" cy="365125"/>
          </a:xfrm>
        </p:spPr>
        <p:txBody>
          <a:bodyPr/>
          <a:lstStyle/>
          <a:p>
            <a:pPr>
              <a:defRPr/>
            </a:pPr>
            <a:fld id="{7A558B10-3460-49D3-8288-24A204DE3C51}" type="slidenum">
              <a:rPr lang="ru-RU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43768"/>
              </p:ext>
            </p:extLst>
          </p:nvPr>
        </p:nvGraphicFramePr>
        <p:xfrm>
          <a:off x="109711" y="1844824"/>
          <a:ext cx="4486275" cy="434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2"/>
          <p:cNvSpPr>
            <a:spLocks noChangeArrowheads="1"/>
          </p:cNvSpPr>
          <p:nvPr/>
        </p:nvSpPr>
        <p:spPr bwMode="auto">
          <a:xfrm flipH="1">
            <a:off x="1187624" y="1427325"/>
            <a:ext cx="23304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700" b="1" dirty="0">
                <a:latin typeface="+mn-lt"/>
                <a:cs typeface="Times New Roman" pitchFamily="18" charset="0"/>
              </a:rPr>
              <a:t>2019 год</a:t>
            </a:r>
          </a:p>
        </p:txBody>
      </p:sp>
      <p:graphicFrame>
        <p:nvGraphicFramePr>
          <p:cNvPr id="5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341090"/>
              </p:ext>
            </p:extLst>
          </p:nvPr>
        </p:nvGraphicFramePr>
        <p:xfrm>
          <a:off x="4427984" y="1827146"/>
          <a:ext cx="4486275" cy="434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2"/>
          <p:cNvSpPr>
            <a:spLocks noChangeArrowheads="1"/>
          </p:cNvSpPr>
          <p:nvPr/>
        </p:nvSpPr>
        <p:spPr bwMode="auto">
          <a:xfrm flipH="1">
            <a:off x="5868144" y="1450416"/>
            <a:ext cx="23304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700" b="1" dirty="0" smtClean="0">
                <a:latin typeface="+mn-lt"/>
                <a:cs typeface="Times New Roman" pitchFamily="18" charset="0"/>
              </a:rPr>
              <a:t>2020 </a:t>
            </a:r>
            <a:r>
              <a:rPr lang="ru-RU" altLang="ru-RU" sz="1700" b="1" dirty="0">
                <a:latin typeface="+mn-lt"/>
                <a:cs typeface="Times New Roman" pitchFamily="18" charset="0"/>
              </a:rPr>
              <a:t>год</a:t>
            </a:r>
          </a:p>
        </p:txBody>
      </p:sp>
      <p:pic>
        <p:nvPicPr>
          <p:cNvPr id="12" name="Picture 4" descr="C:\Users\tarif8\Pictures\открытки\Без имени-4.pn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134076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55147" y="260648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 algn="ctr" eaLnBrk="0" hangingPunct="0">
              <a:defRPr/>
            </a:pPr>
            <a:r>
              <a:rPr lang="ru-RU" sz="2000" b="1" dirty="0">
                <a:solidFill>
                  <a:schemeClr val="tx2"/>
                </a:solidFill>
                <a:latin typeface="+mn-lt"/>
                <a:ea typeface="+mj-ea"/>
              </a:rPr>
              <a:t>Суммы наложенных и уплаченных (взысканных) административных штрафов,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485</Words>
  <Application>Microsoft Office PowerPoint</Application>
  <PresentationFormat>Экран (4:3)</PresentationFormat>
  <Paragraphs>130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2_Тема Office</vt:lpstr>
      <vt:lpstr>Презентация PowerPoint</vt:lpstr>
      <vt:lpstr> Количество проверок, проведенных Госслужбой Чувашии по конкурентной политике и тарифам, и их результаты, в ед.   </vt:lpstr>
      <vt:lpstr>Структура выявленных нарушений по регулируемым       видам деятельности, в ед.</vt:lpstr>
      <vt:lpstr>Презентация PowerPoint</vt:lpstr>
      <vt:lpstr>Размеры штрафов и административная ответственность,  предусмотренная  КоАП России</vt:lpstr>
      <vt:lpstr>Презентация PowerPoint</vt:lpstr>
      <vt:lpstr>Количество административных дел, рассмотренных Госслужбой Чувашии по конкурентной политике и тарифам, ед.</vt:lpstr>
      <vt:lpstr>Количество правонарушителей, которым назначено наказание в виде административного штрафа, ед.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tarif43</dc:creator>
  <cp:lastModifiedBy>Служба по тарифам ЧР Шарафуллин К.А.</cp:lastModifiedBy>
  <cp:revision>580</cp:revision>
  <cp:lastPrinted>2019-04-11T11:10:22Z</cp:lastPrinted>
  <dcterms:created xsi:type="dcterms:W3CDTF">2016-02-06T07:48:36Z</dcterms:created>
  <dcterms:modified xsi:type="dcterms:W3CDTF">2020-07-20T12:53:12Z</dcterms:modified>
</cp:coreProperties>
</file>